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sldIdLst>
    <p:sldId id="256" r:id="rId2"/>
    <p:sldId id="258" r:id="rId3"/>
    <p:sldId id="260" r:id="rId4"/>
    <p:sldId id="263" r:id="rId5"/>
    <p:sldId id="264" r:id="rId6"/>
    <p:sldId id="265" r:id="rId7"/>
    <p:sldId id="266" r:id="rId8"/>
    <p:sldId id="272" r:id="rId9"/>
    <p:sldId id="267" r:id="rId10"/>
    <p:sldId id="268" r:id="rId11"/>
    <p:sldId id="269" r:id="rId12"/>
    <p:sldId id="270" r:id="rId13"/>
    <p:sldId id="271" r:id="rId14"/>
    <p:sldId id="273" r:id="rId15"/>
    <p:sldId id="279" r:id="rId16"/>
    <p:sldId id="280" r:id="rId17"/>
    <p:sldId id="261" r:id="rId18"/>
    <p:sldId id="281" r:id="rId19"/>
    <p:sldId id="282" r:id="rId20"/>
    <p:sldId id="283" r:id="rId21"/>
    <p:sldId id="288" r:id="rId22"/>
    <p:sldId id="278" r:id="rId23"/>
    <p:sldId id="285" r:id="rId24"/>
    <p:sldId id="284" r:id="rId25"/>
    <p:sldId id="286" r:id="rId26"/>
    <p:sldId id="287" r:id="rId27"/>
    <p:sldId id="289" r:id="rId28"/>
    <p:sldId id="306" r:id="rId29"/>
    <p:sldId id="290" r:id="rId30"/>
    <p:sldId id="295" r:id="rId31"/>
    <p:sldId id="291" r:id="rId32"/>
    <p:sldId id="293" r:id="rId33"/>
    <p:sldId id="294" r:id="rId34"/>
    <p:sldId id="257" r:id="rId35"/>
    <p:sldId id="296" r:id="rId36"/>
    <p:sldId id="299" r:id="rId37"/>
    <p:sldId id="297" r:id="rId38"/>
    <p:sldId id="300" r:id="rId39"/>
    <p:sldId id="301" r:id="rId40"/>
    <p:sldId id="302" r:id="rId41"/>
    <p:sldId id="303" r:id="rId42"/>
    <p:sldId id="305" r:id="rId43"/>
    <p:sldId id="309" r:id="rId44"/>
    <p:sldId id="311" r:id="rId45"/>
    <p:sldId id="312" r:id="rId46"/>
    <p:sldId id="313" r:id="rId47"/>
    <p:sldId id="314" r:id="rId48"/>
    <p:sldId id="327"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Lst>
  <p:sldSz cx="9144000" cy="6858000" type="screen4x3"/>
  <p:notesSz cx="6858000" cy="9144000"/>
  <p:defaultTextStyle>
    <a:defPPr>
      <a:defRPr lang="it-IT"/>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00"/>
    <a:srgbClr val="003399"/>
    <a:srgbClr val="93D5F9"/>
    <a:srgbClr val="33CCFF"/>
    <a:srgbClr val="FF0000"/>
    <a:srgbClr val="008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09" autoAdjust="0"/>
  </p:normalViewPr>
  <p:slideViewPr>
    <p:cSldViewPr>
      <p:cViewPr>
        <p:scale>
          <a:sx n="50" d="100"/>
          <a:sy n="50" d="100"/>
        </p:scale>
        <p:origin x="-1128" y="-78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2" y="1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it-IT"/>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it-IT"/>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25CF18-40A8-41D9-9796-858A63E9D538}"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F09B4-68C4-4513-9CDF-F460C7FAF05D}" type="slidenum">
              <a:rPr lang="it-IT"/>
              <a:pPr/>
              <a:t>1</a:t>
            </a:fld>
            <a:endParaRPr lang="it-IT"/>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it-IT"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CFB59-BB40-41DF-9205-96FBA5A5EDF3}" type="slidenum">
              <a:rPr lang="it-IT"/>
              <a:pPr/>
              <a:t>22</a:t>
            </a:fld>
            <a:endParaRPr lang="it-IT"/>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C1933-2234-464A-8447-C8CB14D983F1}" type="slidenum">
              <a:rPr lang="it-IT"/>
              <a:pPr/>
              <a:t>23</a:t>
            </a:fld>
            <a:endParaRPr lang="it-IT"/>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DB25A-D757-47F8-A9E9-73C17BE120B3}" type="slidenum">
              <a:rPr lang="it-IT"/>
              <a:pPr/>
              <a:t>24</a:t>
            </a:fld>
            <a:endParaRPr lang="it-IT"/>
          </a:p>
        </p:txBody>
      </p:sp>
      <p:sp>
        <p:nvSpPr>
          <p:cNvPr id="54274" name="Rectangle 2"/>
          <p:cNvSpPr>
            <a:spLocks noGrp="1" noRot="1" noChangeAspect="1" noChangeArrowheads="1" noTextEdit="1"/>
          </p:cNvSpPr>
          <p:nvPr>
            <p:ph type="sldImg"/>
          </p:nvPr>
        </p:nvSpPr>
        <p:spPr>
          <a:ln/>
        </p:spPr>
      </p:sp>
      <p:sp>
        <p:nvSpPr>
          <p:cNvPr id="54276" name="Rectangle 4"/>
          <p:cNvSpPr>
            <a:spLocks noGrp="1" noChangeArrowheads="1"/>
          </p:cNvSpPr>
          <p:nvPr>
            <p:ph type="body" idx="1"/>
          </p:nvPr>
        </p:nvSpPr>
        <p:spPr/>
        <p:txBody>
          <a:bodyPr/>
          <a:lstStyle/>
          <a:p>
            <a:pPr>
              <a:lnSpc>
                <a:spcPct val="90000"/>
              </a:lnSpc>
            </a:pPr>
            <a:r>
              <a:rPr lang="it-IT" sz="1000"/>
              <a:t>Il Trattato di Amsterdam ha quattro grandi obiettivi: </a:t>
            </a:r>
          </a:p>
          <a:p>
            <a:pPr>
              <a:lnSpc>
                <a:spcPct val="90000"/>
              </a:lnSpc>
            </a:pPr>
            <a:r>
              <a:rPr lang="it-IT" sz="1000"/>
              <a:t>                porre l'occupazione e i diritti dei cittadini come punto focale </a:t>
            </a:r>
          </a:p>
          <a:p>
            <a:pPr>
              <a:lnSpc>
                <a:spcPct val="90000"/>
              </a:lnSpc>
            </a:pPr>
            <a:r>
              <a:rPr lang="it-IT" sz="1000"/>
              <a:t>                dell'Unione </a:t>
            </a:r>
          </a:p>
          <a:p>
            <a:pPr>
              <a:lnSpc>
                <a:spcPct val="90000"/>
              </a:lnSpc>
            </a:pPr>
            <a:r>
              <a:rPr lang="it-IT" sz="1000"/>
              <a:t>                eliminare gli ultimi ostacoli alla libera circolazione e </a:t>
            </a:r>
          </a:p>
          <a:p>
            <a:pPr>
              <a:lnSpc>
                <a:spcPct val="90000"/>
              </a:lnSpc>
            </a:pPr>
            <a:r>
              <a:rPr lang="it-IT" sz="1000"/>
              <a:t>                rafforzare la sicurezza </a:t>
            </a:r>
          </a:p>
          <a:p>
            <a:pPr>
              <a:lnSpc>
                <a:spcPct val="90000"/>
              </a:lnSpc>
            </a:pPr>
            <a:r>
              <a:rPr lang="it-IT" sz="1000"/>
              <a:t>                permettere all'Europa di esercitare maggiore influenza sulla </a:t>
            </a:r>
          </a:p>
          <a:p>
            <a:pPr>
              <a:lnSpc>
                <a:spcPct val="90000"/>
              </a:lnSpc>
            </a:pPr>
            <a:r>
              <a:rPr lang="it-IT" sz="1000"/>
              <a:t>                scena mondiale </a:t>
            </a:r>
          </a:p>
          <a:p>
            <a:pPr>
              <a:lnSpc>
                <a:spcPct val="90000"/>
              </a:lnSpc>
            </a:pPr>
            <a:r>
              <a:rPr lang="it-IT" sz="1000"/>
              <a:t>                rendere più efficace l'architettura istituzionale dell'Unione in </a:t>
            </a:r>
          </a:p>
          <a:p>
            <a:pPr>
              <a:lnSpc>
                <a:spcPct val="90000"/>
              </a:lnSpc>
            </a:pPr>
            <a:r>
              <a:rPr lang="it-IT" sz="1000"/>
              <a:t>                previsione del prossimo ampliamento. </a:t>
            </a:r>
          </a:p>
          <a:p>
            <a:pPr>
              <a:lnSpc>
                <a:spcPct val="90000"/>
              </a:lnSpc>
            </a:pPr>
            <a:r>
              <a:rPr lang="it-IT" sz="1000"/>
              <a:t>              Il Trattato di Amsterdam consolida così ciascuno dei tre grandi </a:t>
            </a:r>
          </a:p>
          <a:p>
            <a:pPr>
              <a:lnSpc>
                <a:spcPct val="90000"/>
              </a:lnSpc>
            </a:pPr>
            <a:r>
              <a:rPr lang="it-IT" sz="1000"/>
              <a:t>              "pilastri" sui quali l'Unione poggia la sua azione dall'entrata in </a:t>
            </a:r>
          </a:p>
          <a:p>
            <a:pPr>
              <a:lnSpc>
                <a:spcPct val="90000"/>
              </a:lnSpc>
            </a:pPr>
            <a:r>
              <a:rPr lang="it-IT" sz="1000"/>
              <a:t>              vigore del Trattato di Maastricht, il 1° novembre 1993: le </a:t>
            </a:r>
          </a:p>
          <a:p>
            <a:pPr>
              <a:lnSpc>
                <a:spcPct val="90000"/>
              </a:lnSpc>
            </a:pPr>
            <a:r>
              <a:rPr lang="it-IT" sz="1000"/>
              <a:t>              Comunità europee (primo pilastro), la politica estera e di </a:t>
            </a:r>
          </a:p>
          <a:p>
            <a:pPr>
              <a:lnSpc>
                <a:spcPct val="90000"/>
              </a:lnSpc>
            </a:pPr>
            <a:r>
              <a:rPr lang="it-IT" sz="1000"/>
              <a:t>              sicurezza comune (secondo pilastro) e la cooperazione nei settori </a:t>
            </a:r>
          </a:p>
          <a:p>
            <a:pPr>
              <a:lnSpc>
                <a:spcPct val="90000"/>
              </a:lnSpc>
            </a:pPr>
            <a:r>
              <a:rPr lang="it-IT" sz="1000"/>
              <a:t>              della giustizia e degli affari interni (terzo pilastro). </a:t>
            </a:r>
          </a:p>
          <a:p>
            <a:pPr>
              <a:lnSpc>
                <a:spcPct val="90000"/>
              </a:lnSpc>
            </a:pPr>
            <a:r>
              <a:rPr lang="it-IT" sz="100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95804-19C8-48F4-B0ED-AB0A7D33BCCF}" type="slidenum">
              <a:rPr lang="it-IT"/>
              <a:pPr/>
              <a:t>25</a:t>
            </a:fld>
            <a:endParaRPr lang="it-IT"/>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nSpc>
                <a:spcPct val="90000"/>
              </a:lnSpc>
            </a:pPr>
            <a:r>
              <a:rPr lang="it-IT"/>
              <a:t>1998-</a:t>
            </a:r>
          </a:p>
          <a:p>
            <a:pPr>
              <a:lnSpc>
                <a:spcPct val="90000"/>
              </a:lnSpc>
            </a:pPr>
            <a:r>
              <a:rPr lang="it-IT"/>
              <a:t>Gli 11 Paesi ammessi, il 2 maggio, all'Unione Economica Monetaria sono: Austria, Belgio, Finlandia, Francia, Germania, Irlanda, Italia, Lussemburgo, Paesi Bassi, Portogallo, Spagna. Nel Giugno 2000 anche la Grecia è ammessa all'UEM. </a:t>
            </a:r>
          </a:p>
          <a:p>
            <a:pPr>
              <a:lnSpc>
                <a:spcPct val="90000"/>
              </a:lnSpc>
            </a:pPr>
            <a:r>
              <a:rPr lang="it-IT"/>
              <a:t>Restano fuori la Svezia, il Regno Unito e la Danimarca che ha recentemente deciso, con referendum, di non fare parte dell'UEM. </a:t>
            </a:r>
          </a:p>
          <a:p>
            <a:pPr>
              <a:lnSpc>
                <a:spcPct val="90000"/>
              </a:lnSpc>
            </a:pPr>
            <a:r>
              <a:rPr lang="it-IT"/>
              <a:t>31 dicembre. Vengono fissati i tassi di conversione fisso ed irrevocabile tra le valute dei Paesi aderenti all'Unione Economica e Monetaria. </a:t>
            </a:r>
          </a:p>
          <a:p>
            <a:pPr>
              <a:lnSpc>
                <a:spcPct val="90000"/>
              </a:lnSpc>
            </a:pPr>
            <a:r>
              <a:rPr lang="it-IT"/>
              <a:t>1999-Il 1° gennaio prende avvio l'Unione Economica e Monetaria con l'introduzione dell'euro.</a:t>
            </a:r>
          </a:p>
          <a:p>
            <a:pPr>
              <a:lnSpc>
                <a:spcPct val="90000"/>
              </a:lnSpc>
            </a:pPr>
            <a:endParaRPr lang="it-IT"/>
          </a:p>
          <a:p>
            <a:pPr>
              <a:lnSpc>
                <a:spcPct val="90000"/>
              </a:lnSpc>
            </a:pPr>
            <a:endParaRPr lang="it-IT" sz="1000"/>
          </a:p>
          <a:p>
            <a:pPr>
              <a:lnSpc>
                <a:spcPct val="90000"/>
              </a:lnSpc>
            </a:pPr>
            <a:r>
              <a:rPr lang="it-IT" sz="100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0F667-5F31-4EF9-94BF-56ABA6960D84}" type="slidenum">
              <a:rPr lang="it-IT"/>
              <a:pPr/>
              <a:t>26</a:t>
            </a:fld>
            <a:endParaRPr lang="it-IT"/>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it-IT" sz="800"/>
              <a:t>IL TRATTATO di Nizza è stato firmato il 12 dicembre del 2000  dai capi di Stato e di governo dell'Unione Europea, al termine di una lunghissima maratona negoziale. Il documento ha segnato la conclusione della Conferenza intergovernativa avviata il 14 febbraio dello stesso anno con lo scopo di adattare le istituzioni europee all'ingresso di nuovi stati membri. Ecco  le principali novità introdotte.</a:t>
            </a:r>
          </a:p>
          <a:p>
            <a:endParaRPr lang="it-IT" sz="800"/>
          </a:p>
          <a:p>
            <a:r>
              <a:rPr lang="it-IT" sz="800"/>
              <a:t>Parlamento Europeo </a:t>
            </a:r>
          </a:p>
          <a:p>
            <a:r>
              <a:rPr lang="it-IT" sz="800"/>
              <a:t>In vista dell'allargamento, il trattato ha fissato a 732 il  numero massimo di eurodeputati (attualmente sono 626) ed ha previsto una redistribuzione di seggi tra stati membri e paesi  candidati. La Germania ne manterrà 99, mentre Italia, Francia  e Regno Unito ne perderanno 15, passando da 87 a 72. Il  trattato ha anche rafforzato il ruolo di colegislatore del parlamento</a:t>
            </a:r>
          </a:p>
          <a:p>
            <a:r>
              <a:rPr lang="it-IT" sz="800"/>
              <a:t>                 </a:t>
            </a:r>
          </a:p>
          <a:p>
            <a:r>
              <a:rPr lang="it-IT" sz="800"/>
              <a:t> Decisioni a maggioranza</a:t>
            </a:r>
          </a:p>
          <a:p>
            <a:r>
              <a:rPr lang="it-IT" sz="800"/>
              <a:t>  Per evitare lo stallo decisionale, con la riforma si sono  voluti limitare i casi in cui un paese può opporre il veto. La </a:t>
            </a:r>
          </a:p>
          <a:p>
            <a:r>
              <a:rPr lang="it-IT" sz="800"/>
              <a:t>  ratifica permetterà di assumere a maggioranza qualificata le  decisioni riguardanti circa trenta disposizioni del trattato che sinora hanno richiesto l'unanimità. Riguardo alle politiche comunitarie, dieci disposizioni circa consentiranno,  sin dall'entrata in vigore del Trattato, di deliberare a  maggioranza qualificata per l'insieme o parte delle materie disciplinate. Malgrado questo passo avanti, diversi paesi  hanno mantenuto il diritto di veto per alcuni settori (Londra per fisco e sicurezza sociale, Berlino per asilo ed immigrazione, la Spagna per i fondi strutturali, la Francia  per l'audiovisivo).</a:t>
            </a:r>
          </a:p>
          <a:p>
            <a:endParaRPr lang="it-IT" sz="800"/>
          </a:p>
          <a:p>
            <a:r>
              <a:rPr lang="it-IT" sz="800"/>
              <a:t> Riponderazione dei voti</a:t>
            </a:r>
          </a:p>
          <a:p>
            <a:r>
              <a:rPr lang="it-IT" sz="800"/>
              <a:t> Dal primo gennaio 2005 verrà modificato il numero dei voti attribuiti a ciascuno stato per le decisioni a maggioranza  qualificata del Consiglio dei ministri Ue. Il trattato assegna  inoltre in prospettiva i voti ai paesi candidati. Attualmente Italia, Germania, Francia e Regno Unito dispongono di dieci voti ciascuno. Gli altri vanno a scendere, fino al Lussemburgo, con due voti. In futuro i quattro paesi citati disporranno di 29 voti ognuno, e gli altri a scendere. La  modifica dovrebbe impedire che i piccoli stati, alleandosi tra  loro, riescano a mettere in minoranza i grandi.</a:t>
            </a:r>
          </a:p>
          <a:p>
            <a:endParaRPr lang="it-IT" sz="800"/>
          </a:p>
          <a:p>
            <a:r>
              <a:rPr lang="it-IT" sz="800"/>
              <a:t>Cooperazioni rafforzate</a:t>
            </a:r>
          </a:p>
          <a:p>
            <a:r>
              <a:rPr lang="it-IT" sz="800"/>
              <a:t>Introdotte con il trattato di Amsterdam, le "cooperazioni </a:t>
            </a:r>
          </a:p>
          <a:p>
            <a:r>
              <a:rPr lang="it-IT" sz="800"/>
              <a:t>rafforzate" prevedevano la possibilità per gli stati membri di cooperare nell'interesse dell'Unione anche qualora non tutti gli stati fossero disposti o potessero parteciparvi nell'immediato. Il Trattato di Nizza elimina la facoltà per ogni membro di opporre il veto a una cooperazione rafforzata. Impone un minimo di otto stati per avviare una cooperazione e  prevede la possibilità di estendere il meccanismo alla     politica estera e di sicurezza. Ma non alla difesa.</a:t>
            </a:r>
          </a:p>
          <a:p>
            <a:endParaRPr lang="it-IT" sz="800"/>
          </a:p>
          <a:p>
            <a:r>
              <a:rPr lang="it-IT" sz="800"/>
              <a:t>    Commissione Europea</a:t>
            </a:r>
          </a:p>
          <a:p>
            <a:r>
              <a:rPr lang="it-IT" sz="800"/>
              <a:t>    ll trattato ha deciso di limitare, dal 2005, la composizione della Commissione, assegnando un rappresentante ad ogni stato membro. Attualmente i cinque grandi ne hanno due, gli altri dieci uno. In futuro, i grandi perderanno un commissario a testa. Quando l'Unione arriverà a 27 stati, il numero dei commissari sarà bloccato e verrà decisa l'adozione di un sistema di rotazione paritetica tra i diversi paesi. Il trattato di Nizza ha poi deciso di rafforzare i poteri del presidente, che deciderà la suddivisione dei portafogli e  potrà procedere ad un rimpasto delle competenze durante il mandato.</a:t>
            </a:r>
          </a:p>
          <a:p>
            <a:endParaRPr lang="it-IT" sz="800"/>
          </a:p>
          <a:p>
            <a:endParaRPr lang="it-IT"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212A6-86A6-4CD0-BDF5-BF49DA823078}" type="slidenum">
              <a:rPr lang="it-IT"/>
              <a:pPr/>
              <a:t>27</a:t>
            </a:fld>
            <a:endParaRPr lang="it-IT"/>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it-IT" sz="800"/>
              <a:t>Le innovazioni del Trattato di Nizza</a:t>
            </a:r>
          </a:p>
          <a:p>
            <a:r>
              <a:rPr lang="it-IT" sz="800"/>
              <a:t>Il Trattato di Nizza, firmato nel 2000, è entrato in vigore il 1° febbraio 2003. Ai sensi di tale Trattato, le decisioni saranno prese  a maggioranza nella maggior parte delle materie, anche se nei settori più importanti alcuni paesi hanno mantenuto il proprio  diritto di veto: il Regno Unito per il fisco e la sicurezza sociale,la Germania per l'asilo e l'immigrazione (almeno fino al 2004), la Spagna per i fondi strutturali, la Francia per l'audiovisivo.</a:t>
            </a:r>
          </a:p>
          <a:p>
            <a:r>
              <a:rPr lang="it-IT" sz="800"/>
              <a:t> La Commissione europea, attualmente composta di 20 membri, crescerà fino a quando i paesi membri saranno 27 e solo allora sarà  riesaminata la questione di riportarla a dimensioni più gestibili,  forse attraverso un metodo di rotazione.</a:t>
            </a:r>
          </a:p>
          <a:p>
            <a:r>
              <a:rPr lang="it-IT" sz="800"/>
              <a:t>Saranno riponderati i voti spettanti a ciascun Stato membro per  riflettere con più fedeltà il peso demografico degli stati membri e impedire che un'alleanza di piccoli possa mettere in minoranza i  'grandi'. A Germania, Italia, Francia e Regno Unito vengono pertanto assegnati 29 voti ciascuno, dai 10 che avevano, e agli altri paesi numeri inferiori. </a:t>
            </a:r>
          </a:p>
          <a:p>
            <a:r>
              <a:rPr lang="it-IT" sz="800"/>
              <a:t>Con le cooperazioni rafforzate gruppi di almeno 8 Paesi procederanno più speditamente all'integrazione in vari settori, con regole più  flessibili delle attuali; il settore della difesa rimane escluso per l'opposizione di Londra.</a:t>
            </a:r>
          </a:p>
          <a:p>
            <a:r>
              <a:rPr lang="it-IT" sz="800"/>
              <a:t> Per il Parlamento europeo l'ingresso dei nuovi paesi membri  comporterà un aumento degli eurodeputati dagli attuali 626 a 732 ed una redistribuzione dei seggi. La Germania ne manterrà 99, ma gli altri grandi (Italia, Francia e Regno Unito) ne perderanno 15 a  testa, scendendo da 87 a 72. </a:t>
            </a:r>
          </a:p>
          <a:p>
            <a:r>
              <a:rPr lang="it-IT" sz="800"/>
              <a:t> La carta dei diritti fondamentali  </a:t>
            </a:r>
          </a:p>
          <a:p>
            <a:r>
              <a:rPr lang="it-IT" sz="800"/>
              <a:t> Il Consiglio europeo di Nizza (7-9 dicembre 2000) si è compiaciuto  della proclamazione congiunta, da parte del Consiglio, de Parlamento europeo e della Commissione, della Carta dei diritti fondamentali, che riunisce in un unico testo i diritti civili, politici, economici, sociali e societari finora enunciati in fon diverse, internazionali, europee o nazionali. Il Consiglio europeo auspica che alla Carta sia data la più ampia diffusione possibile presso i cittadini dell'Unione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CE7E4-53C1-43F7-8EE5-E572380136C8}" type="slidenum">
              <a:rPr lang="it-IT"/>
              <a:pPr/>
              <a:t>28</a:t>
            </a:fld>
            <a:endParaRPr lang="it-IT"/>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it-IT" sz="800"/>
              <a:t>Le innovazioni del Trattato di Nizza</a:t>
            </a:r>
          </a:p>
          <a:p>
            <a:r>
              <a:rPr lang="it-IT" sz="800"/>
              <a:t>Il Trattato di Nizza, firmato nel 2000, è entrato in vigore il 1° febbraio 2003. Ai sensi di tale Trattato, le decisioni saranno prese  a maggioranza nella maggior parte delle materie, anche se nei settori più importanti alcuni paesi hanno mantenuto il proprio  diritto di veto: il Regno Unito per il fisco e la sicurezza sociale,la Germania per l'asilo e l'immigrazione (almeno fino al 2004), la Spagna per i fondi strutturali, la Francia per l'audiovisivo.</a:t>
            </a:r>
          </a:p>
          <a:p>
            <a:r>
              <a:rPr lang="it-IT" sz="800"/>
              <a:t> La Commissione europea, attualmente composta di 20 membri, crescerà fino a quando i paesi membri saranno 27 e solo allora sarà  riesaminata la questione di riportarla a dimensioni più gestibili,  forse attraverso un metodo di rotazione.</a:t>
            </a:r>
          </a:p>
          <a:p>
            <a:r>
              <a:rPr lang="it-IT" sz="800"/>
              <a:t>Saranno riponderati i voti spettanti a ciascun Stato membro per  riflettere con più fedeltà il peso demografico degli stati membri e impedire che un'alleanza di piccoli possa mettere in minoranza i  'grandi'. A Germania, Italia, Francia e Regno Unito vengono pertanto assegnati 29 voti ciascuno, dai 10 che avevano, e agli altri paesi numeri inferiori. </a:t>
            </a:r>
          </a:p>
          <a:p>
            <a:r>
              <a:rPr lang="it-IT" sz="800"/>
              <a:t>Con le cooperazioni rafforzate gruppi di almeno 8 Paesi procederanno più speditamente all'integrazione in vari settori, con regole più  flessibili delle attuali; il settore della difesa rimane escluso per l'opposizione di Londra.</a:t>
            </a:r>
          </a:p>
          <a:p>
            <a:r>
              <a:rPr lang="it-IT" sz="800"/>
              <a:t> Per il Parlamento europeo l'ingresso dei nuovi paesi membri  comporterà un aumento degli eurodeputati dagli attuali 626 a 732 ed una redistribuzione dei seggi. La Germania ne manterrà 99, ma gli altri grandi (Italia, Francia e Regno Unito) ne perderanno 15 a  testa, scendendo da 87 a 72. </a:t>
            </a:r>
          </a:p>
          <a:p>
            <a:r>
              <a:rPr lang="it-IT" sz="800"/>
              <a:t> La carta dei diritti fondamentali  </a:t>
            </a:r>
          </a:p>
          <a:p>
            <a:r>
              <a:rPr lang="it-IT" sz="800"/>
              <a:t> Il Consiglio europeo di Nizza (7-9 dicembre 2000) si è compiaciuto  della proclamazione congiunta, da parte del Consiglio, de Parlamento europeo e della Commissione, della Carta dei diritti fondamentali, che riunisce in un unico testo i diritti civili, politici, economici, sociali e societari finora enunciati in fon diverse, internazionali, europee o nazionali. Il Consiglio europeo auspica che alla Carta sia data la più ampia diffusione possibile presso i cittadini dell'Unione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D42AE-41E9-4D7D-B4AD-52A2119AF085}" type="slidenum">
              <a:rPr lang="it-IT"/>
              <a:pPr/>
              <a:t>29</a:t>
            </a:fld>
            <a:endParaRPr lang="it-IT"/>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it-IT"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D0FBF-DC12-4A10-8241-C79977BE29A1}" type="slidenum">
              <a:rPr lang="it-IT"/>
              <a:pPr/>
              <a:t>30</a:t>
            </a:fld>
            <a:endParaRPr lang="it-IT"/>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it-IT" sz="1000"/>
              <a:t>. </a:t>
            </a:r>
          </a:p>
          <a:p>
            <a:r>
              <a:rPr lang="it-IT" sz="1000"/>
              <a:t>Il Consiglio europeo di Laeken ha affidato l'elaborazione delle proposte di riforma a una </a:t>
            </a:r>
            <a:r>
              <a:rPr lang="it-IT" sz="1000" b="1"/>
              <a:t>Convenzione</a:t>
            </a:r>
            <a:r>
              <a:rPr lang="it-IT" sz="1000"/>
              <a:t> rappresentativa delle principali istituzioni nazionali e comunitarie (Parlamenti e Governi nazionali, Commissione europea e Parlamento europeo) e ha nominato Presidente della Convenzione </a:t>
            </a:r>
            <a:r>
              <a:rPr lang="it-IT" sz="1000" b="1"/>
              <a:t>Valery Giscard d'Estaing</a:t>
            </a:r>
            <a:r>
              <a:rPr lang="it-IT" sz="1000"/>
              <a:t> (Francia) e Vicepresidenti </a:t>
            </a:r>
            <a:r>
              <a:rPr lang="it-IT" sz="1000" b="1"/>
              <a:t>Giuliano Amato</a:t>
            </a:r>
            <a:r>
              <a:rPr lang="it-IT" sz="1000"/>
              <a:t> (Italia) e </a:t>
            </a:r>
            <a:r>
              <a:rPr lang="it-IT" sz="1000" b="1"/>
              <a:t>Jean Luc Dehaene</a:t>
            </a:r>
            <a:r>
              <a:rPr lang="it-IT" sz="1000"/>
              <a:t> (Belgio). </a:t>
            </a:r>
          </a:p>
          <a:p>
            <a:r>
              <a:rPr lang="it-IT" sz="1000"/>
              <a:t>La Convenzione è composta dal Presidente, da due Vicepresidenti e da 105 membri che rappresentano non solo i 15 Paesi che compongono attualmente l’Unione Europea, ma anche i 13 Paesi candidati all’adesione (Bulgaria, Cipro, Estonia, Lettonia, Lituania, Malta, Repubblica Ceca, Romania, Slovenia, Slovacchia, Polonia, Ungheria, con i quali sono in corso negoziati di adesione) e la Turchia</a:t>
            </a:r>
            <a:r>
              <a:rPr lang="it-IT"/>
              <a:t>.</a:t>
            </a:r>
          </a:p>
          <a:p>
            <a:r>
              <a:rPr lang="it-IT" sz="1000"/>
              <a:t>Il 20 giugno 2003 la Convenzione europea ha trasmesso al Consiglio europeo di Salonicco (19-20 giugno 2003) le Parti I e II del progetto di Trattato che istituisce la Costituzione europea; la Convenzione ha inoltre chiesto al Consiglio europeo un tempo supplementare di lavoro (fino al 15 luglio 2003) per esaminare la Parte III del progetto di Trattato, relativa alle politiche dell’Unione.</a:t>
            </a:r>
          </a:p>
          <a:p>
            <a:r>
              <a:rPr lang="it-IT" sz="1000"/>
              <a:t>Il progetto di Trattato costituzionale è infatti composto da più parti:</a:t>
            </a:r>
          </a:p>
          <a:p>
            <a:r>
              <a:rPr lang="it-IT" sz="1000"/>
              <a:t>Parte I  preceduta da un preambolo - contiene norme propriamente costituzionali; </a:t>
            </a:r>
          </a:p>
          <a:p>
            <a:r>
              <a:rPr lang="it-IT" sz="1000"/>
              <a:t>Parte II, contiene la Carta dei diritti fondamentali dell'Unione europea;</a:t>
            </a:r>
          </a:p>
          <a:p>
            <a:r>
              <a:rPr lang="it-IT" sz="1000"/>
              <a:t>Parte III, relativa alle politiche dell'Unione; </a:t>
            </a:r>
          </a:p>
          <a:p>
            <a:r>
              <a:rPr lang="it-IT" sz="1000"/>
              <a:t>Parte IV, recante le disposizioni generali e finali. </a:t>
            </a:r>
          </a:p>
          <a:p>
            <a:r>
              <a:rPr lang="it-IT" sz="1000"/>
              <a:t>Il </a:t>
            </a:r>
            <a:r>
              <a:rPr lang="it-IT" sz="1000" b="1"/>
              <a:t>Consiglio europeo di Salonicco</a:t>
            </a:r>
            <a:r>
              <a:rPr lang="it-IT" sz="1000"/>
              <a:t> ha approvato il testo redatto dalla Convenzione; su questo testo dovrà decidere la </a:t>
            </a:r>
            <a:r>
              <a:rPr lang="it-IT" sz="1000" b="1"/>
              <a:t>Conferenza intergovernativa</a:t>
            </a:r>
            <a:r>
              <a:rPr lang="it-IT" sz="1000"/>
              <a:t> che sarà convocata a Roma il 4 Ottobre 2003 e che sarà condotta dai Capi di Stato o di Governo con la partecipazione di un rappresentante della Commissione europea e con l’intervento del Parlamento europeo. La Conferenza dovrebbe terminare i suoi lavori ed approvare il nuovo Trattato costituzionale il più presto possibile ed in tempo utile affinché sia conosciuto dai cittadini europei prima delle elezioni del Parlamento europeo del giugno 2004. Una data possibile, e simbolicamente molto forte, per l’approvazione della Costituzione è il 9 maggio, data della festa dell'Europa</a:t>
            </a:r>
            <a:r>
              <a:rPr lang="it-IT"/>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1702F-E151-4802-AB58-8C6FC49E7B38}" type="slidenum">
              <a:rPr lang="it-IT"/>
              <a:pPr/>
              <a:t>31</a:t>
            </a:fld>
            <a:endParaRPr lang="it-IT"/>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it-IT" sz="1000"/>
              <a:t>6 Aprile 2003 Nella cornice classica della Stoa di Attalos (antica Agorà), ai piedi dell'Acropoli di Atene, si svolge la cerimonia della firma del Trattato di Adesione all'Unione europea  da parte dei plenipotenziari dei 10 Paesi candidati all'accesso. Con la firma del Trattato Estonia, Lettonia, Lituania, Polonia,Repubblica Ceca, Slovacchia, Slovenia, Ungheria, Cipro e Malta aderiscono all'Ue che passa da 15 a 25 membri, dal 1° maggio 2004,  allorquando l'adesione di questi Stati sarà ratificata con le procedure previste dagli ordinamenti di ciascuno di essi.</a:t>
            </a:r>
          </a:p>
          <a:p>
            <a:endParaRPr lang="it-IT" sz="700"/>
          </a:p>
          <a:p>
            <a:endParaRPr lang="it-IT"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EE480-D8A8-4660-8535-40C01A2E9DD8}" type="slidenum">
              <a:rPr lang="it-IT"/>
              <a:pPr/>
              <a:t>14</a:t>
            </a:fld>
            <a:endParaRPr lang="it-IT"/>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AB51E-7F2C-4312-BC11-5F83C45E2E0D}" type="slidenum">
              <a:rPr lang="it-IT"/>
              <a:pPr/>
              <a:t>32</a:t>
            </a:fld>
            <a:endParaRPr lang="it-IT"/>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lnSpc>
                <a:spcPct val="80000"/>
              </a:lnSpc>
            </a:pPr>
            <a:r>
              <a:rPr lang="it-IT" sz="1000"/>
              <a:t>L'allargamento dell'Unione Europea</a:t>
            </a:r>
          </a:p>
          <a:p>
            <a:pPr>
              <a:lnSpc>
                <a:spcPct val="80000"/>
              </a:lnSpc>
            </a:pPr>
            <a:r>
              <a:rPr lang="it-IT" sz="1000"/>
              <a:t>            Il più recente processo di allargamento dell'Unione è iniziato il 30 </a:t>
            </a:r>
          </a:p>
          <a:p>
            <a:pPr>
              <a:lnSpc>
                <a:spcPct val="80000"/>
              </a:lnSpc>
            </a:pPr>
            <a:r>
              <a:rPr lang="it-IT" sz="1000"/>
              <a:t>            marzo 1998. Al Consiglio europeo di Copenhagen del 12 e 13 dicembre </a:t>
            </a:r>
          </a:p>
          <a:p>
            <a:pPr>
              <a:lnSpc>
                <a:spcPct val="80000"/>
              </a:lnSpc>
            </a:pPr>
            <a:r>
              <a:rPr lang="it-IT" sz="1000"/>
              <a:t>            2002 sono stati conclusi i negoziati di preaccesso con dieci </a:t>
            </a:r>
          </a:p>
          <a:p>
            <a:pPr>
              <a:lnSpc>
                <a:spcPct val="80000"/>
              </a:lnSpc>
            </a:pPr>
            <a:r>
              <a:rPr lang="it-IT" sz="1000"/>
              <a:t>            candidati: Estonia, Lettonia, Lituania, Polonia, Repubblica Ceca, </a:t>
            </a:r>
          </a:p>
          <a:p>
            <a:pPr>
              <a:lnSpc>
                <a:spcPct val="80000"/>
              </a:lnSpc>
            </a:pPr>
            <a:r>
              <a:rPr lang="it-IT" sz="1000"/>
              <a:t>            Slovacchia, Slovenia,  Ungheria, Cipro e Malta. L'adesione di questi </a:t>
            </a:r>
          </a:p>
          <a:p>
            <a:pPr>
              <a:lnSpc>
                <a:spcPct val="80000"/>
              </a:lnSpc>
            </a:pPr>
            <a:r>
              <a:rPr lang="it-IT" sz="1000"/>
              <a:t>            Stati, firmata ad Atene il 17 aprile 2003, dovrà essere ratificata </a:t>
            </a:r>
          </a:p>
          <a:p>
            <a:pPr>
              <a:lnSpc>
                <a:spcPct val="80000"/>
              </a:lnSpc>
            </a:pPr>
            <a:r>
              <a:rPr lang="it-IT" sz="1000"/>
              <a:t>            con le procedure previste dagli ordinamenti di ciascuno di essi; il </a:t>
            </a:r>
          </a:p>
          <a:p>
            <a:pPr>
              <a:lnSpc>
                <a:spcPct val="80000"/>
              </a:lnSpc>
            </a:pPr>
            <a:r>
              <a:rPr lang="it-IT" sz="1000"/>
              <a:t>            loro ingresso pieno nell'unione è previsto per il 1° maggio 2004.</a:t>
            </a:r>
          </a:p>
          <a:p>
            <a:pPr>
              <a:lnSpc>
                <a:spcPct val="80000"/>
              </a:lnSpc>
            </a:pPr>
            <a:r>
              <a:rPr lang="it-IT" sz="1000"/>
              <a:t>            Bulgaria e Romania sono invece i paesi candidati, i cui negoziati </a:t>
            </a:r>
          </a:p>
          <a:p>
            <a:pPr>
              <a:lnSpc>
                <a:spcPct val="80000"/>
              </a:lnSpc>
            </a:pPr>
            <a:r>
              <a:rPr lang="it-IT" sz="1000"/>
              <a:t>            sono già iniziati e per i quali è prevista l'adesione nel 2007; per </a:t>
            </a:r>
          </a:p>
          <a:p>
            <a:pPr>
              <a:lnSpc>
                <a:spcPct val="80000"/>
              </a:lnSpc>
            </a:pPr>
            <a:r>
              <a:rPr lang="it-IT" sz="1000"/>
              <a:t>            la Turchia, candidata anch'essa all'ingresso nell'Unione Europea, </a:t>
            </a:r>
          </a:p>
          <a:p>
            <a:pPr>
              <a:lnSpc>
                <a:spcPct val="80000"/>
              </a:lnSpc>
            </a:pPr>
            <a:r>
              <a:rPr lang="it-IT" sz="1000"/>
              <a:t>            non è stata ancora prevista una data per l'adesione. Tuttavia il </a:t>
            </a:r>
          </a:p>
          <a:p>
            <a:pPr>
              <a:lnSpc>
                <a:spcPct val="80000"/>
              </a:lnSpc>
            </a:pPr>
            <a:r>
              <a:rPr lang="it-IT" sz="1000"/>
              <a:t>            processo di allargamento dell'Unione potrà coinvolgere molti altri </a:t>
            </a:r>
          </a:p>
          <a:p>
            <a:pPr>
              <a:lnSpc>
                <a:spcPct val="80000"/>
              </a:lnSpc>
            </a:pPr>
            <a:r>
              <a:rPr lang="it-IT" sz="1000"/>
              <a:t>            paesi (balcanici, centro ed est europei) che chiederanno l'adesione </a:t>
            </a:r>
          </a:p>
          <a:p>
            <a:pPr>
              <a:lnSpc>
                <a:spcPct val="80000"/>
              </a:lnSpc>
            </a:pPr>
            <a:r>
              <a:rPr lang="it-IT" sz="1000"/>
              <a:t>            all'Unione Europea.</a:t>
            </a:r>
          </a:p>
          <a:p>
            <a:pPr>
              <a:lnSpc>
                <a:spcPct val="80000"/>
              </a:lnSpc>
            </a:pPr>
            <a:r>
              <a:rPr lang="it-IT" sz="1000"/>
              <a:t>            GLI ADERENTI </a:t>
            </a:r>
          </a:p>
          <a:p>
            <a:pPr>
              <a:lnSpc>
                <a:spcPct val="80000"/>
              </a:lnSpc>
            </a:pPr>
            <a:r>
              <a:rPr lang="it-IT" sz="1000"/>
              <a:t>                  Estonia Cipro</a:t>
            </a:r>
          </a:p>
          <a:p>
            <a:pPr>
              <a:lnSpc>
                <a:spcPct val="80000"/>
              </a:lnSpc>
            </a:pPr>
            <a:r>
              <a:rPr lang="it-IT" sz="1000"/>
              <a:t>                  Lettonia Lituania</a:t>
            </a:r>
          </a:p>
          <a:p>
            <a:pPr>
              <a:lnSpc>
                <a:spcPct val="80000"/>
              </a:lnSpc>
            </a:pPr>
            <a:r>
              <a:rPr lang="it-IT" sz="1000"/>
              <a:t>                  Polonia  Repubblica Ceca</a:t>
            </a:r>
          </a:p>
          <a:p>
            <a:pPr>
              <a:lnSpc>
                <a:spcPct val="80000"/>
              </a:lnSpc>
            </a:pPr>
            <a:r>
              <a:rPr lang="it-IT" sz="1000"/>
              <a:t>                  Slovacchia Slovenia </a:t>
            </a:r>
          </a:p>
          <a:p>
            <a:pPr>
              <a:lnSpc>
                <a:spcPct val="80000"/>
              </a:lnSpc>
            </a:pPr>
            <a:r>
              <a:rPr lang="it-IT" sz="1000"/>
              <a:t>                  Malta  Ungheria  </a:t>
            </a:r>
          </a:p>
          <a:p>
            <a:pPr>
              <a:lnSpc>
                <a:spcPct val="80000"/>
              </a:lnSpc>
            </a:pPr>
            <a:r>
              <a:rPr lang="it-IT" sz="1000"/>
              <a:t>             </a:t>
            </a:r>
          </a:p>
          <a:p>
            <a:pPr>
              <a:lnSpc>
                <a:spcPct val="80000"/>
              </a:lnSpc>
            </a:pPr>
            <a:r>
              <a:rPr lang="it-IT" sz="1000"/>
              <a:t>            I CANDIDATI</a:t>
            </a:r>
          </a:p>
          <a:p>
            <a:pPr>
              <a:lnSpc>
                <a:spcPct val="80000"/>
              </a:lnSpc>
            </a:pPr>
            <a:r>
              <a:rPr lang="it-IT" sz="1000"/>
              <a:t>                  Bulgaria  Romania Turchia</a:t>
            </a:r>
          </a:p>
          <a:p>
            <a:pPr>
              <a:lnSpc>
                <a:spcPct val="80000"/>
              </a:lnSpc>
            </a:pPr>
            <a:endParaRPr lang="it-IT"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25407-3A46-48CF-9F03-DD1F0A38C08A}" type="slidenum">
              <a:rPr lang="it-IT"/>
              <a:pPr/>
              <a:t>33</a:t>
            </a:fld>
            <a:endParaRPr lang="it-IT"/>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it-IT"/>
              <a:t>I capi di Stato e di Governo dei 15 Paesi membri e dei 10 che entreranno a maggio 2004 aprono a Roma i lavori della Conferenza intergovernativa (Cig).</a:t>
            </a:r>
          </a:p>
          <a:p>
            <a:r>
              <a:rPr lang="it-IT"/>
              <a:t>Obiettivo: varare la Costituzione europea a partire dalla bozza  messa a punto dalla Convenzione di Giscard d’Estaing.</a:t>
            </a:r>
          </a:p>
          <a:p>
            <a:endParaRPr lang="it-IT"/>
          </a:p>
          <a:p>
            <a:r>
              <a:rPr lang="it-IT"/>
              <a:t>Al Vertice di Bruxelles del12 dicembre 2003 non si raggiunge nessun accordo e la questione viene rinviata al 2004, con i semestri a guida irlandese e olandese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9DD26-570D-4087-8723-FC42AD52F3E0}" type="slidenum">
              <a:rPr lang="it-IT"/>
              <a:pPr/>
              <a:t>34</a:t>
            </a:fld>
            <a:endParaRPr lang="it-IT"/>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7D037-9503-4B09-AE82-A12735F15A0B}" type="slidenum">
              <a:rPr lang="it-IT"/>
              <a:pPr/>
              <a:t>35</a:t>
            </a:fld>
            <a:endParaRPr lang="it-IT"/>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C0307-32B5-4267-8F8B-4A764DBA3825}" type="slidenum">
              <a:rPr lang="it-IT"/>
              <a:pPr/>
              <a:t>36</a:t>
            </a:fld>
            <a:endParaRPr lang="it-IT"/>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834E2-E6A6-4C08-8708-C60DC38ABBCB}" type="slidenum">
              <a:rPr lang="it-IT"/>
              <a:pPr/>
              <a:t>37</a:t>
            </a:fld>
            <a:endParaRPr lang="it-IT"/>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77845-2CFF-446F-990B-C4F2280B7724}" type="slidenum">
              <a:rPr lang="it-IT"/>
              <a:pPr/>
              <a:t>38</a:t>
            </a:fld>
            <a:endParaRPr lang="it-IT"/>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84794-3FF0-4CF0-8B96-22866F850836}" type="slidenum">
              <a:rPr lang="it-IT"/>
              <a:pPr/>
              <a:t>39</a:t>
            </a:fld>
            <a:endParaRPr lang="it-IT"/>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821B6-5408-4E45-AAF3-20AD69D072A8}" type="slidenum">
              <a:rPr lang="it-IT"/>
              <a:pPr/>
              <a:t>40</a:t>
            </a:fld>
            <a:endParaRPr lang="it-IT"/>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553FD-A48A-4A98-B50F-A7AF89F536D9}" type="slidenum">
              <a:rPr lang="it-IT"/>
              <a:pPr/>
              <a:t>41</a:t>
            </a:fld>
            <a:endParaRPr lang="it-IT"/>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0D259-E136-4571-A42F-FBB823311275}" type="slidenum">
              <a:rPr lang="it-IT"/>
              <a:pPr/>
              <a:t>15</a:t>
            </a:fld>
            <a:endParaRPr lang="it-IT"/>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9DD03-5558-4904-9CCA-F8733B2BB50E}" type="slidenum">
              <a:rPr lang="it-IT"/>
              <a:pPr/>
              <a:t>42</a:t>
            </a:fld>
            <a:endParaRPr lang="it-IT"/>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43</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44</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45</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46</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47</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48</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49</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50</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51</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B3661-9975-48D6-A3B0-1940F8A43496}" type="slidenum">
              <a:rPr lang="it-IT"/>
              <a:pPr/>
              <a:t>16</a:t>
            </a:fld>
            <a:endParaRPr lang="it-IT"/>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it-IT"/>
              <a:t>Il Consiglio europeo a Lussemburgo decise di modificare il trattato di Roma e di dare nuovo impulso al processo di integrazione europea elaborando un Atto unico europeo, firmato a L'Aia nel febbraio 1986. Oltre a realizzare importanti riforme istituzionali, l'Atto Unico europeo permise il proseguimento del cammino verso il completamento del mercato unico. Per tradurre in realtà entro il 1992 gli obiettivi fissati con l'Atto Unico, nel 1987 Jacques Delors, nella veste di presidente della Commissione europea, presentò un ambizioso programma normativo ed operativo per assicurare l'eliminazione ogni residuo ostacolo alla libera circolazione di persone, beni, capitali e servizi. La creazione dello spazio economico unificato aprì la strada alla successiva introduzione della moneta unica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52</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53</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54</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55</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56</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57</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58</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59</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0A295-AC15-4EF1-A301-3CE575EF10F7}" type="slidenum">
              <a:rPr lang="it-IT"/>
              <a:pPr/>
              <a:t>60</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9F967-9513-4520-97CE-0597614AE313}" type="slidenum">
              <a:rPr lang="it-IT"/>
              <a:pPr/>
              <a:t>17</a:t>
            </a:fld>
            <a:endParaRPr lang="it-IT"/>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BE03D-D3A5-4E90-AB7E-2D46BE499A44}" type="slidenum">
              <a:rPr lang="it-IT"/>
              <a:pPr/>
              <a:t>18</a:t>
            </a:fld>
            <a:endParaRPr lang="it-IT"/>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it-IT"/>
              <a:t>Con Maastricht quella che fino ad allora era stata comunemente indicata come Cee (Comunità economica europea) diventò </a:t>
            </a:r>
            <a:r>
              <a:rPr lang="it-IT" b="1"/>
              <a:t>Unione europea</a:t>
            </a:r>
            <a:r>
              <a:rPr lang="it-IT"/>
              <a:t> (UE). Istituendo un'Unione Europea, destinata "a segnare una nuova tappa nel processo di creazione di un'Unione sempre più stretta tra i popoli dell'Europa, in cui le decisioni siano prese il più vicino possibile ai cittadini", Maastricht ha impresso un'autentica svolta al processo di integrazione europea. L'Unione europea non ha soltanto "incorporato" le tre Comunità storiche (CEE, CECA e CEEA), ma ne ha arricchito le già vaste competenze: ciò è accaduto sia nel tradizionale settore economico (in particolare attraverso la prevista istituzione dell'unione economica e monetaria), sia in settori quali la cittadinanza europea, la cultura, l'istruzione. Il Trattato di Maastricht ha inoltre introdotto nuove politiche e forme di cooperazione: la cooperazione nel settore della politica estera e di sicurezza e nel settore della giustizia ed affari interni. Con Maastricht quindi l'Unione si espande e si rafforza in attesa di ampliarsi agli altri Stati del Continente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53662-1FD0-4942-B10B-19925E1B2246}" type="slidenum">
              <a:rPr lang="it-IT"/>
              <a:pPr/>
              <a:t>19</a:t>
            </a:fld>
            <a:endParaRPr lang="it-IT"/>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03BEE-F95A-4F72-8B43-E67D877BADAE}" type="slidenum">
              <a:rPr lang="it-IT"/>
              <a:pPr/>
              <a:t>20</a:t>
            </a:fld>
            <a:endParaRPr lang="it-IT"/>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E2831-12C0-4A9B-A24E-D8BF51F0B5ED}" type="slidenum">
              <a:rPr lang="it-IT"/>
              <a:pPr/>
              <a:t>21</a:t>
            </a:fld>
            <a:endParaRPr lang="it-IT"/>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it-IT" sz="900"/>
              <a:t>L'Unione Europea e` composta da quattro pilastri: </a:t>
            </a:r>
          </a:p>
          <a:p>
            <a:r>
              <a:rPr lang="it-IT" sz="900"/>
              <a:t> I. L'Unione Economica e Monetaria </a:t>
            </a:r>
          </a:p>
          <a:p>
            <a:r>
              <a:rPr lang="it-IT" sz="900"/>
              <a:t> II. La Politica Estera e di Sicurezza Comune</a:t>
            </a:r>
          </a:p>
          <a:p>
            <a:r>
              <a:rPr lang="it-IT" sz="900"/>
              <a:t> La Politica Estera e di Sicurezza Comune e` la  continuazione della Cooperazione Politica Europea  gestita dai paesi delle Comunita` Europee fino al 1992 </a:t>
            </a:r>
          </a:p>
          <a:p>
            <a:r>
              <a:rPr lang="it-IT" sz="900"/>
              <a:t>L'attivita` del pilastro e` realizzata per mezzo di  strumenti speciali della Politica Estera e di Sicurezza Comune (strategie, posizioni e azioni comuni). Il Consiglio Europeo ha nominato nel 1999 l'Alto Rappresentante per la Politica Estera e di Sicurezza Comune. Da questo momento la carica e` ricoperta dall’ex segretario generale della NATO - Javier Solana dalla Spagna. </a:t>
            </a:r>
          </a:p>
          <a:p>
            <a:r>
              <a:rPr lang="it-IT" sz="900"/>
              <a:t>Questo pilastro e` un punto molto delicato per vari membri dell'Unione Europea, pertanto le relative decisioni vengono di solito prese all'unanimita`. Alcuni  paesi europei preferirebbero gestire la propria politica  estera in modo autonomo, percio` in questo pilastro  capitano profonde crisi. </a:t>
            </a:r>
          </a:p>
          <a:p>
            <a:r>
              <a:rPr lang="it-IT" sz="900"/>
              <a:t> III. La Politica di Giustizia e Affari Interni Comune Le azioni comuni in questo ambito si sono rese necessarie a causa della sempre maggiore ondata di  migrazioni e della diffusione della criminalita`  internazionale. Tali azioni diventano indispensabili se    vogliamo parlare della libera circolazione di persone     tra gli stati membri e della mancanza delle frontiere    interne. Un elemento importante del terzo pilastro e` la polizia europea - Europol. Questo ufficio si occupa di   reati molto gravi - facilita tra l'altro alle polizie  nazionali la cooperazione nella lotta contro il                         terrorismo, contro il contrabbando delle persone o   traffico di droga. </a:t>
            </a:r>
          </a:p>
          <a:p>
            <a:r>
              <a:rPr lang="it-IT" sz="900"/>
              <a:t>IV. La Politica di Difesa Comune</a:t>
            </a:r>
          </a:p>
          <a:p>
            <a:r>
              <a:rPr lang="it-IT" sz="900"/>
              <a:t> E` un pilastro in fase di costruzione, la comune politica di difesa deve essere formata in base alla Unione Europea Occidentale. La gestione della cooperazione e` comunque molto difficile, in quanto  dell'Unione Europea fanno parte anche gli stati neutrali  che non sono membri dell'Unione Europea Occidentale. Nonostante i problemi esistenti in questo pilastro negli ultimi anni sono stati fatti dei grandi progressi. Per  esempio e` stato convenuto l'ordine delle forze di </a:t>
            </a:r>
          </a:p>
          <a:p>
            <a:r>
              <a:rPr lang="it-IT" sz="900"/>
              <a:t>rapido allarme indipendenti dalla NATO di cui faranno  parte oltre 70 mila soldati.</a:t>
            </a:r>
            <a:r>
              <a:rPr lang="it-IT" sz="1000"/>
              <a:t> </a:t>
            </a:r>
          </a:p>
          <a:p>
            <a:endParaRPr lang="it-IT"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620713"/>
            <a:ext cx="7772400" cy="2127250"/>
          </a:xfrm>
          <a:ln>
            <a:noFill/>
          </a:ln>
        </p:spPr>
        <p:txBody>
          <a:bodyPr/>
          <a:lstStyle>
            <a:lvl1pPr>
              <a:defRPr sz="5200"/>
            </a:lvl1pPr>
          </a:lstStyle>
          <a:p>
            <a:r>
              <a:rPr lang="it-IT"/>
              <a:t>Fare clic per modificare lo stile del titolo</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it-IT"/>
              <a:t>Fare clic per modificare lo stile del sottotitolo dello schema</a:t>
            </a:r>
          </a:p>
        </p:txBody>
      </p:sp>
      <p:sp>
        <p:nvSpPr>
          <p:cNvPr id="5124" name="Rectangle 4"/>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000">
                <a:latin typeface="Verdana" pitchFamily="34" charset="0"/>
              </a:defRPr>
            </a:lvl1pPr>
          </a:lstStyle>
          <a:p>
            <a:endParaRPr lang="it-IT"/>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endParaRPr lang="it-IT"/>
          </a:p>
        </p:txBody>
      </p:sp>
      <p:sp>
        <p:nvSpPr>
          <p:cNvPr id="5126" name="Rectangle 6"/>
          <p:cNvSpPr>
            <a:spLocks noGrp="1" noChangeArrowheads="1"/>
          </p:cNvSpPr>
          <p:nvPr>
            <p:ph type="sldNum" sz="quarter" idx="4"/>
          </p:nvPr>
        </p:nvSpPr>
        <p:spPr>
          <a:xfrm>
            <a:off x="6553200" y="6248400"/>
            <a:ext cx="2133600" cy="457200"/>
          </a:xfrm>
        </p:spPr>
        <p:txBody>
          <a:bodyPr/>
          <a:lstStyle>
            <a:lvl1pPr>
              <a:defRPr>
                <a:solidFill>
                  <a:schemeClr val="tx1"/>
                </a:solidFill>
                <a:latin typeface="Verdana" pitchFamily="34" charset="0"/>
              </a:defRPr>
            </a:lvl1pPr>
          </a:lstStyle>
          <a:p>
            <a:fld id="{126746A5-75C2-4DA9-A972-BCCD6C56CAD8}" type="slidenum">
              <a:rPr lang="it-IT"/>
              <a:pPr/>
              <a:t>‹N›</a:t>
            </a:fld>
            <a:endParaRPr lang="it-IT"/>
          </a:p>
        </p:txBody>
      </p:sp>
      <p:grpSp>
        <p:nvGrpSpPr>
          <p:cNvPr id="5127" name="Group 7"/>
          <p:cNvGrpSpPr>
            <a:grpSpLocks/>
          </p:cNvGrpSpPr>
          <p:nvPr/>
        </p:nvGrpSpPr>
        <p:grpSpPr bwMode="auto">
          <a:xfrm>
            <a:off x="228600" y="2889250"/>
            <a:ext cx="8610600" cy="201613"/>
            <a:chOff x="144" y="1680"/>
            <a:chExt cx="5424" cy="144"/>
          </a:xfrm>
        </p:grpSpPr>
        <p:sp>
          <p:nvSpPr>
            <p:cNvPr id="5128" name="Rectangle 8"/>
            <p:cNvSpPr>
              <a:spLocks noChangeArrowheads="1"/>
            </p:cNvSpPr>
            <p:nvPr userDrawn="1"/>
          </p:nvSpPr>
          <p:spPr bwMode="auto">
            <a:xfrm>
              <a:off x="144" y="1680"/>
              <a:ext cx="1808" cy="144"/>
            </a:xfrm>
            <a:prstGeom prst="rect">
              <a:avLst/>
            </a:prstGeom>
            <a:solidFill>
              <a:srgbClr val="0099CC"/>
            </a:solidFill>
            <a:ln w="9525">
              <a:noFill/>
              <a:miter lim="800000"/>
              <a:headEnd/>
              <a:tailEnd/>
            </a:ln>
            <a:effectLst/>
          </p:spPr>
          <p:txBody>
            <a:bodyPr wrap="none" anchor="ctr"/>
            <a:lstStyle/>
            <a:p>
              <a:endParaRPr lang="it-IT"/>
            </a:p>
          </p:txBody>
        </p:sp>
        <p:sp>
          <p:nvSpPr>
            <p:cNvPr id="5129" name="Rectangle 9"/>
            <p:cNvSpPr>
              <a:spLocks noChangeArrowheads="1"/>
            </p:cNvSpPr>
            <p:nvPr userDrawn="1"/>
          </p:nvSpPr>
          <p:spPr bwMode="auto">
            <a:xfrm>
              <a:off x="1952" y="1680"/>
              <a:ext cx="1808" cy="144"/>
            </a:xfrm>
            <a:prstGeom prst="rect">
              <a:avLst/>
            </a:prstGeom>
            <a:solidFill>
              <a:srgbClr val="93D5F9"/>
            </a:solidFill>
            <a:ln w="9525">
              <a:noFill/>
              <a:miter lim="800000"/>
              <a:headEnd/>
              <a:tailEnd/>
            </a:ln>
            <a:effectLst/>
          </p:spPr>
          <p:txBody>
            <a:bodyPr wrap="none" anchor="ctr"/>
            <a:lstStyle/>
            <a:p>
              <a:endParaRPr lang="it-IT"/>
            </a:p>
          </p:txBody>
        </p:sp>
        <p:sp>
          <p:nvSpPr>
            <p:cNvPr id="5130" name="Rectangle 10"/>
            <p:cNvSpPr>
              <a:spLocks noChangeArrowheads="1"/>
            </p:cNvSpPr>
            <p:nvPr userDrawn="1"/>
          </p:nvSpPr>
          <p:spPr bwMode="auto">
            <a:xfrm>
              <a:off x="3760" y="1680"/>
              <a:ext cx="1808" cy="144"/>
            </a:xfrm>
            <a:prstGeom prst="rect">
              <a:avLst/>
            </a:prstGeom>
            <a:solidFill>
              <a:srgbClr val="3366CC">
                <a:alpha val="74001"/>
              </a:srgbClr>
            </a:solidFill>
            <a:ln w="9525">
              <a:no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A4E86F0D-939C-43DE-823D-A71796879945}"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38925" y="333375"/>
            <a:ext cx="2058988" cy="57975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333375"/>
            <a:ext cx="6029325" cy="57975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873AEC2C-AAD1-47C2-AB21-BB4B24D7083B}"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68313" y="333375"/>
            <a:ext cx="8229600" cy="792163"/>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41763"/>
            <a:ext cx="4038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41763"/>
            <a:ext cx="4038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a:xfrm>
            <a:off x="7740650" y="6400800"/>
            <a:ext cx="874713" cy="457200"/>
          </a:xfrm>
        </p:spPr>
        <p:txBody>
          <a:bodyPr/>
          <a:lstStyle>
            <a:lvl1pPr>
              <a:defRPr/>
            </a:lvl1pPr>
          </a:lstStyle>
          <a:p>
            <a:fld id="{D0C9B935-00B8-4AAF-98ED-5B196DBA0A87}"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1B923D50-F7E7-4D53-ACF2-BB8E249DDC19}"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sz="quarter" idx="10"/>
          </p:nvPr>
        </p:nvSpPr>
        <p:spPr/>
        <p:txBody>
          <a:bodyPr/>
          <a:lstStyle>
            <a:lvl1pPr>
              <a:defRPr/>
            </a:lvl1pPr>
          </a:lstStyle>
          <a:p>
            <a:fld id="{435147AF-2F0E-4744-9499-D0A3B24467F1}"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p:txBody>
          <a:bodyPr/>
          <a:lstStyle>
            <a:lvl1pPr>
              <a:defRPr/>
            </a:lvl1pPr>
          </a:lstStyle>
          <a:p>
            <a:fld id="{D542A42C-D1EF-481F-A8CF-CC75041BFAB3}"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p:txBody>
          <a:bodyPr/>
          <a:lstStyle>
            <a:lvl1pPr>
              <a:defRPr/>
            </a:lvl1pPr>
          </a:lstStyle>
          <a:p>
            <a:fld id="{893F1F60-048E-4AF6-ABD4-8E3B9E7353E0}"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lvl1pPr>
              <a:defRPr/>
            </a:lvl1pPr>
          </a:lstStyle>
          <a:p>
            <a:fld id="{E29DC60B-22F0-4A93-9A99-B01BE77B8D31}"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fld id="{3BA2F9C4-35BF-4C9F-940D-BFFFF6F92C6F}"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9FB67D3A-D9B3-4813-B454-33AD2DCBC28B}"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C1733FE5-302E-4011-BEFD-251CD7F01326}"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333375"/>
            <a:ext cx="8229600" cy="792163"/>
          </a:xfrm>
          <a:prstGeom prst="rect">
            <a:avLst/>
          </a:prstGeom>
          <a:noFill/>
          <a:ln w="9525">
            <a:solidFill>
              <a:srgbClr val="0099CC"/>
            </a:solidFill>
            <a:miter lim="800000"/>
            <a:headEnd/>
            <a:tailEnd/>
          </a:ln>
          <a:effectLst/>
        </p:spPr>
        <p:txBody>
          <a:bodyPr vert="horz" wrap="square" lIns="91440" tIns="45720" rIns="91440" bIns="45720" numCol="1" anchor="b" anchorCtr="0" compatLnSpc="1">
            <a:prstTxWarp prst="textNoShape">
              <a:avLst/>
            </a:prstTxWarp>
          </a:bodyPr>
          <a:lstStyle/>
          <a:p>
            <a:pPr lvl="0"/>
            <a:endParaRPr lang="it-IT" smtClean="0"/>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102" name="Rectangle 6"/>
          <p:cNvSpPr>
            <a:spLocks noGrp="1" noChangeArrowheads="1"/>
          </p:cNvSpPr>
          <p:nvPr>
            <p:ph type="sldNum" sz="quarter" idx="4"/>
          </p:nvPr>
        </p:nvSpPr>
        <p:spPr bwMode="auto">
          <a:xfrm>
            <a:off x="7740650" y="6400800"/>
            <a:ext cx="8747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3399"/>
                </a:solidFill>
              </a:defRPr>
            </a:lvl1pPr>
          </a:lstStyle>
          <a:p>
            <a:fld id="{51C49562-A98D-42D6-8CA6-71FEF83F5E4C}" type="slidenum">
              <a:rPr lang="it-IT"/>
              <a:pPr/>
              <a:t>‹N›</a:t>
            </a:fld>
            <a:endParaRPr lang="it-IT"/>
          </a:p>
        </p:txBody>
      </p:sp>
      <p:sp>
        <p:nvSpPr>
          <p:cNvPr id="4103" name="Rectangle 7"/>
          <p:cNvSpPr>
            <a:spLocks noChangeArrowheads="1"/>
          </p:cNvSpPr>
          <p:nvPr/>
        </p:nvSpPr>
        <p:spPr bwMode="auto">
          <a:xfrm>
            <a:off x="0" y="0"/>
            <a:ext cx="228600" cy="2286000"/>
          </a:xfrm>
          <a:prstGeom prst="rect">
            <a:avLst/>
          </a:prstGeom>
          <a:solidFill>
            <a:srgbClr val="0099CC"/>
          </a:solidFill>
          <a:ln w="9525">
            <a:noFill/>
            <a:miter lim="800000"/>
            <a:headEnd/>
            <a:tailEnd/>
          </a:ln>
          <a:effectLst/>
        </p:spPr>
        <p:txBody>
          <a:bodyPr wrap="none" anchor="ctr"/>
          <a:lstStyle/>
          <a:p>
            <a:endParaRPr lang="it-IT" sz="2400">
              <a:latin typeface="Times New Roman" pitchFamily="18" charset="0"/>
            </a:endParaRPr>
          </a:p>
        </p:txBody>
      </p:sp>
      <p:sp>
        <p:nvSpPr>
          <p:cNvPr id="4105" name="Rectangle 9"/>
          <p:cNvSpPr>
            <a:spLocks noChangeArrowheads="1"/>
          </p:cNvSpPr>
          <p:nvPr/>
        </p:nvSpPr>
        <p:spPr bwMode="auto">
          <a:xfrm>
            <a:off x="0" y="2286000"/>
            <a:ext cx="228600" cy="2286000"/>
          </a:xfrm>
          <a:prstGeom prst="rect">
            <a:avLst/>
          </a:prstGeom>
          <a:solidFill>
            <a:srgbClr val="93D5F9"/>
          </a:solidFill>
          <a:ln w="9525">
            <a:noFill/>
            <a:miter lim="800000"/>
            <a:headEnd/>
            <a:tailEnd/>
          </a:ln>
          <a:effectLst/>
        </p:spPr>
        <p:txBody>
          <a:bodyPr wrap="none" anchor="ctr"/>
          <a:lstStyle/>
          <a:p>
            <a:endParaRPr lang="it-IT" sz="2400">
              <a:latin typeface="Times New Roman" pitchFamily="18" charset="0"/>
            </a:endParaRPr>
          </a:p>
        </p:txBody>
      </p:sp>
      <p:sp>
        <p:nvSpPr>
          <p:cNvPr id="4106" name="Rectangle 10"/>
          <p:cNvSpPr>
            <a:spLocks noChangeArrowheads="1"/>
          </p:cNvSpPr>
          <p:nvPr/>
        </p:nvSpPr>
        <p:spPr bwMode="auto">
          <a:xfrm>
            <a:off x="0" y="4572000"/>
            <a:ext cx="228600" cy="2286000"/>
          </a:xfrm>
          <a:prstGeom prst="rect">
            <a:avLst/>
          </a:prstGeom>
          <a:solidFill>
            <a:srgbClr val="3366CC">
              <a:alpha val="67000"/>
            </a:srgbClr>
          </a:solidFill>
          <a:ln w="9525">
            <a:noFill/>
            <a:miter lim="800000"/>
            <a:headEnd/>
            <a:tailEnd/>
          </a:ln>
          <a:effectLst/>
        </p:spPr>
        <p:txBody>
          <a:bodyPr wrap="none" anchor="ctr"/>
          <a:lstStyle/>
          <a:p>
            <a:endParaRPr lang="it-IT" sz="2400">
              <a:latin typeface="Times New Roman" pitchFamily="18" charset="0"/>
            </a:endParaRPr>
          </a:p>
        </p:txBody>
      </p:sp>
      <p:sp>
        <p:nvSpPr>
          <p:cNvPr id="4108" name="AutoShape 12">
            <a:hlinkClick r:id="" action="ppaction://hlinkshowjump?jump=firstslide" highlightClick="1"/>
          </p:cNvPr>
          <p:cNvSpPr>
            <a:spLocks noChangeArrowheads="1"/>
          </p:cNvSpPr>
          <p:nvPr userDrawn="1"/>
        </p:nvSpPr>
        <p:spPr bwMode="auto">
          <a:xfrm>
            <a:off x="7164388" y="6453188"/>
            <a:ext cx="288925" cy="215900"/>
          </a:xfrm>
          <a:prstGeom prst="actionButtonBeginning">
            <a:avLst/>
          </a:prstGeom>
          <a:noFill/>
          <a:ln w="9525">
            <a:solidFill>
              <a:srgbClr val="0099CC"/>
            </a:solidFill>
            <a:miter lim="800000"/>
            <a:headEnd/>
            <a:tailEnd/>
          </a:ln>
          <a:effectLst/>
        </p:spPr>
        <p:txBody>
          <a:bodyPr wrap="none" anchor="ctr"/>
          <a:lstStyle/>
          <a:p>
            <a:endParaRPr lang="it-IT"/>
          </a:p>
        </p:txBody>
      </p:sp>
      <p:sp>
        <p:nvSpPr>
          <p:cNvPr id="4109" name="AutoShape 13">
            <a:hlinkClick r:id="" action="ppaction://hlinkshowjump?jump=previousslide" highlightClick="1"/>
          </p:cNvPr>
          <p:cNvSpPr>
            <a:spLocks noChangeArrowheads="1"/>
          </p:cNvSpPr>
          <p:nvPr userDrawn="1"/>
        </p:nvSpPr>
        <p:spPr bwMode="auto">
          <a:xfrm>
            <a:off x="7524750" y="6453188"/>
            <a:ext cx="287338" cy="215900"/>
          </a:xfrm>
          <a:prstGeom prst="actionButtonBackPrevious">
            <a:avLst/>
          </a:prstGeom>
          <a:noFill/>
          <a:ln w="9525">
            <a:solidFill>
              <a:srgbClr val="0099CC"/>
            </a:solidFill>
            <a:miter lim="800000"/>
            <a:headEnd/>
            <a:tailEnd/>
          </a:ln>
          <a:effectLst/>
        </p:spPr>
        <p:txBody>
          <a:bodyPr wrap="none" anchor="ctr"/>
          <a:lstStyle/>
          <a:p>
            <a:endParaRPr lang="it-IT"/>
          </a:p>
        </p:txBody>
      </p:sp>
      <p:sp>
        <p:nvSpPr>
          <p:cNvPr id="4110" name="AutoShape 14">
            <a:hlinkClick r:id="" action="ppaction://hlinkshowjump?jump=nextslide" highlightClick="1"/>
          </p:cNvPr>
          <p:cNvSpPr>
            <a:spLocks noChangeArrowheads="1"/>
          </p:cNvSpPr>
          <p:nvPr userDrawn="1"/>
        </p:nvSpPr>
        <p:spPr bwMode="auto">
          <a:xfrm>
            <a:off x="7885113" y="6453188"/>
            <a:ext cx="288925" cy="215900"/>
          </a:xfrm>
          <a:prstGeom prst="actionButtonForwardNext">
            <a:avLst/>
          </a:prstGeom>
          <a:noFill/>
          <a:ln w="9525">
            <a:solidFill>
              <a:srgbClr val="0099CC"/>
            </a:solidFill>
            <a:miter lim="800000"/>
            <a:headEnd/>
            <a:tailEnd/>
          </a:ln>
          <a:effec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fontAlgn="base">
        <a:spcBef>
          <a:spcPct val="0"/>
        </a:spcBef>
        <a:spcAft>
          <a:spcPct val="0"/>
        </a:spcAft>
        <a:defRPr sz="4000">
          <a:solidFill>
            <a:srgbClr val="003399"/>
          </a:solidFill>
          <a:latin typeface="+mj-lt"/>
          <a:ea typeface="+mj-ea"/>
          <a:cs typeface="+mj-cs"/>
        </a:defRPr>
      </a:lvl1pPr>
      <a:lvl2pPr algn="ctr" rtl="0" fontAlgn="base">
        <a:spcBef>
          <a:spcPct val="0"/>
        </a:spcBef>
        <a:spcAft>
          <a:spcPct val="0"/>
        </a:spcAft>
        <a:defRPr sz="4000">
          <a:solidFill>
            <a:srgbClr val="003399"/>
          </a:solidFill>
          <a:latin typeface="Arial" charset="0"/>
        </a:defRPr>
      </a:lvl2pPr>
      <a:lvl3pPr algn="ctr" rtl="0" fontAlgn="base">
        <a:spcBef>
          <a:spcPct val="0"/>
        </a:spcBef>
        <a:spcAft>
          <a:spcPct val="0"/>
        </a:spcAft>
        <a:defRPr sz="4000">
          <a:solidFill>
            <a:srgbClr val="003399"/>
          </a:solidFill>
          <a:latin typeface="Arial" charset="0"/>
        </a:defRPr>
      </a:lvl3pPr>
      <a:lvl4pPr algn="ctr" rtl="0" fontAlgn="base">
        <a:spcBef>
          <a:spcPct val="0"/>
        </a:spcBef>
        <a:spcAft>
          <a:spcPct val="0"/>
        </a:spcAft>
        <a:defRPr sz="4000">
          <a:solidFill>
            <a:srgbClr val="003399"/>
          </a:solidFill>
          <a:latin typeface="Arial" charset="0"/>
        </a:defRPr>
      </a:lvl4pPr>
      <a:lvl5pPr algn="ctr" rtl="0" fontAlgn="base">
        <a:spcBef>
          <a:spcPct val="0"/>
        </a:spcBef>
        <a:spcAft>
          <a:spcPct val="0"/>
        </a:spcAft>
        <a:defRPr sz="4000">
          <a:solidFill>
            <a:srgbClr val="003399"/>
          </a:solidFill>
          <a:latin typeface="Arial" charset="0"/>
        </a:defRPr>
      </a:lvl5pPr>
      <a:lvl6pPr marL="457200" algn="ctr" rtl="0" fontAlgn="base">
        <a:spcBef>
          <a:spcPct val="0"/>
        </a:spcBef>
        <a:spcAft>
          <a:spcPct val="0"/>
        </a:spcAft>
        <a:defRPr sz="4000">
          <a:solidFill>
            <a:srgbClr val="003399"/>
          </a:solidFill>
          <a:latin typeface="Arial" charset="0"/>
        </a:defRPr>
      </a:lvl6pPr>
      <a:lvl7pPr marL="914400" algn="ctr" rtl="0" fontAlgn="base">
        <a:spcBef>
          <a:spcPct val="0"/>
        </a:spcBef>
        <a:spcAft>
          <a:spcPct val="0"/>
        </a:spcAft>
        <a:defRPr sz="4000">
          <a:solidFill>
            <a:srgbClr val="003399"/>
          </a:solidFill>
          <a:latin typeface="Arial" charset="0"/>
        </a:defRPr>
      </a:lvl7pPr>
      <a:lvl8pPr marL="1371600" algn="ctr" rtl="0" fontAlgn="base">
        <a:spcBef>
          <a:spcPct val="0"/>
        </a:spcBef>
        <a:spcAft>
          <a:spcPct val="0"/>
        </a:spcAft>
        <a:defRPr sz="4000">
          <a:solidFill>
            <a:srgbClr val="003399"/>
          </a:solidFill>
          <a:latin typeface="Arial" charset="0"/>
        </a:defRPr>
      </a:lvl8pPr>
      <a:lvl9pPr marL="1828800" algn="ctr" rtl="0" fontAlgn="base">
        <a:spcBef>
          <a:spcPct val="0"/>
        </a:spcBef>
        <a:spcAft>
          <a:spcPct val="0"/>
        </a:spcAft>
        <a:defRPr sz="4000">
          <a:solidFill>
            <a:srgbClr val="003399"/>
          </a:solidFill>
          <a:latin typeface="Arial" charset="0"/>
        </a:defRPr>
      </a:lvl9pPr>
    </p:titleStyle>
    <p:bodyStyle>
      <a:lvl1pPr marL="342900" indent="-342900" algn="l" rtl="0" fontAlgn="base">
        <a:spcBef>
          <a:spcPct val="20000"/>
        </a:spcBef>
        <a:spcAft>
          <a:spcPct val="0"/>
        </a:spcAft>
        <a:buClr>
          <a:srgbClr val="3366CC"/>
        </a:buClr>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rgbClr val="3366CC"/>
        </a:buClr>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rgbClr val="3366CC"/>
        </a:buClr>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rgbClr val="3366CC"/>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rgbClr val="3366CC"/>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rgbClr val="3366CC"/>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3366CC"/>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3366CC"/>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3366CC"/>
        </a:buClr>
        <a:buFont typeface="Wingdings" pitchFamily="2" charset="2"/>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europa.eu.int/comm/enlargement/cyprus/index.htm" TargetMode="External"/><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europa.eu.int/comm/enlargement/czech/index.htm" TargetMode="External"/><Relationship Id="rId2" Type="http://schemas.openxmlformats.org/officeDocument/2006/relationships/notesSlide" Target="../notesSlides/notesSlide20.xml"/><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hyperlink" Target="http://europa.eu.int/comm/enlargement/lithuania/index.htm" TargetMode="External"/><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hyperlink" Target="http://europa.eu.int/comm/enlargement/slovenia/index.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3/37/European_constitution_versions.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D86ACC8C-AA8C-4BFF-82D5-41D68AA14DB1}" type="slidenum">
              <a:rPr lang="it-IT"/>
              <a:pPr/>
              <a:t>1</a:t>
            </a:fld>
            <a:endParaRPr lang="it-IT"/>
          </a:p>
        </p:txBody>
      </p:sp>
      <p:pic>
        <p:nvPicPr>
          <p:cNvPr id="2053" name="Picture 5" descr="bandiera"/>
          <p:cNvPicPr>
            <a:picLocks noChangeAspect="1" noChangeArrowheads="1"/>
          </p:cNvPicPr>
          <p:nvPr/>
        </p:nvPicPr>
        <p:blipFill>
          <a:blip r:embed="rId3" cstate="print"/>
          <a:srcRect/>
          <a:stretch>
            <a:fillRect/>
          </a:stretch>
        </p:blipFill>
        <p:spPr bwMode="auto">
          <a:xfrm>
            <a:off x="0" y="0"/>
            <a:ext cx="4211638" cy="2852738"/>
          </a:xfrm>
          <a:prstGeom prst="rect">
            <a:avLst/>
          </a:prstGeom>
          <a:noFill/>
        </p:spPr>
      </p:pic>
      <p:sp>
        <p:nvSpPr>
          <p:cNvPr id="2050" name="Rectangle 2"/>
          <p:cNvSpPr>
            <a:spLocks noGrp="1" noChangeArrowheads="1"/>
          </p:cNvSpPr>
          <p:nvPr>
            <p:ph type="ctrTitle"/>
          </p:nvPr>
        </p:nvSpPr>
        <p:spPr>
          <a:xfrm>
            <a:off x="3240088" y="1125538"/>
            <a:ext cx="5903912" cy="1184275"/>
          </a:xfrm>
        </p:spPr>
        <p:txBody>
          <a:bodyPr/>
          <a:lstStyle/>
          <a:p>
            <a:r>
              <a:rPr lang="it-IT" sz="4800"/>
              <a:t>L’UNIONE EUROPEA</a:t>
            </a:r>
          </a:p>
        </p:txBody>
      </p:sp>
      <p:sp>
        <p:nvSpPr>
          <p:cNvPr id="2051" name="Rectangle 3"/>
          <p:cNvSpPr>
            <a:spLocks noGrp="1" noChangeArrowheads="1"/>
          </p:cNvSpPr>
          <p:nvPr>
            <p:ph type="subTitle" idx="1"/>
          </p:nvPr>
        </p:nvSpPr>
        <p:spPr>
          <a:xfrm>
            <a:off x="4067175" y="3573463"/>
            <a:ext cx="4319588" cy="2209800"/>
          </a:xfrm>
        </p:spPr>
        <p:txBody>
          <a:bodyPr/>
          <a:lstStyle/>
          <a:p>
            <a:r>
              <a:rPr lang="it-IT" sz="4000"/>
              <a:t>LA STORIA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0"/>
          </p:nvPr>
        </p:nvSpPr>
        <p:spPr/>
        <p:txBody>
          <a:bodyPr/>
          <a:lstStyle/>
          <a:p>
            <a:fld id="{184A75CD-0590-4AD8-B04C-3D7F54E76EBB}" type="slidenum">
              <a:rPr lang="it-IT"/>
              <a:pPr/>
              <a:t>10</a:t>
            </a:fld>
            <a:endParaRPr lang="it-IT"/>
          </a:p>
        </p:txBody>
      </p:sp>
      <p:sp>
        <p:nvSpPr>
          <p:cNvPr id="22534" name="Oval 6"/>
          <p:cNvSpPr>
            <a:spLocks noChangeArrowheads="1"/>
          </p:cNvSpPr>
          <p:nvPr/>
        </p:nvSpPr>
        <p:spPr bwMode="auto">
          <a:xfrm>
            <a:off x="3059113" y="1196975"/>
            <a:ext cx="1079500" cy="792163"/>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22530" name="Rectangle 2"/>
          <p:cNvSpPr>
            <a:spLocks noGrp="1" noChangeArrowheads="1"/>
          </p:cNvSpPr>
          <p:nvPr>
            <p:ph type="title"/>
          </p:nvPr>
        </p:nvSpPr>
        <p:spPr>
          <a:ln/>
        </p:spPr>
        <p:txBody>
          <a:bodyPr/>
          <a:lstStyle/>
          <a:p>
            <a:pPr algn="r"/>
            <a:r>
              <a:rPr lang="it-IT"/>
              <a:t>	CEE</a:t>
            </a:r>
          </a:p>
        </p:txBody>
      </p:sp>
      <p:sp>
        <p:nvSpPr>
          <p:cNvPr id="22533" name="Text Box 5"/>
          <p:cNvSpPr txBox="1">
            <a:spLocks noChangeArrowheads="1"/>
          </p:cNvSpPr>
          <p:nvPr/>
        </p:nvSpPr>
        <p:spPr bwMode="auto">
          <a:xfrm>
            <a:off x="323850" y="1341438"/>
            <a:ext cx="8820150" cy="519112"/>
          </a:xfrm>
          <a:prstGeom prst="rect">
            <a:avLst/>
          </a:prstGeom>
          <a:noFill/>
          <a:ln w="63500">
            <a:noFill/>
            <a:miter lim="800000"/>
            <a:headEnd/>
            <a:tailEnd/>
          </a:ln>
          <a:effectLst/>
        </p:spPr>
        <p:txBody>
          <a:bodyPr lIns="90000" tIns="46800" rIns="90000" bIns="46800">
            <a:spAutoFit/>
          </a:bodyPr>
          <a:lstStyle/>
          <a:p>
            <a:pPr>
              <a:spcBef>
                <a:spcPct val="50000"/>
              </a:spcBef>
            </a:pPr>
            <a:r>
              <a:rPr lang="it-IT" sz="2800"/>
              <a:t>Definita anche MEC -  Mercato Comune Europeo</a:t>
            </a:r>
          </a:p>
        </p:txBody>
      </p:sp>
      <p:sp>
        <p:nvSpPr>
          <p:cNvPr id="22535" name="Text Box 7"/>
          <p:cNvSpPr txBox="1">
            <a:spLocks noChangeArrowheads="1"/>
          </p:cNvSpPr>
          <p:nvPr/>
        </p:nvSpPr>
        <p:spPr bwMode="auto">
          <a:xfrm>
            <a:off x="611188" y="3500438"/>
            <a:ext cx="2447925" cy="586957"/>
          </a:xfrm>
          <a:prstGeom prst="rect">
            <a:avLst/>
          </a:prstGeom>
          <a:noFill/>
          <a:ln w="63500">
            <a:noFill/>
            <a:miter lim="800000"/>
            <a:headEnd/>
            <a:tailEnd/>
          </a:ln>
          <a:effectLst/>
        </p:spPr>
        <p:txBody>
          <a:bodyPr lIns="90000" tIns="46800" rIns="90000" bIns="46800">
            <a:spAutoFit/>
          </a:bodyPr>
          <a:lstStyle/>
          <a:p>
            <a:pPr>
              <a:spcBef>
                <a:spcPct val="50000"/>
              </a:spcBef>
            </a:pPr>
            <a:r>
              <a:rPr lang="it-IT" dirty="0" smtClean="0"/>
              <a:t>OBIETTIVO</a:t>
            </a:r>
            <a:endParaRPr lang="it-IT" dirty="0"/>
          </a:p>
        </p:txBody>
      </p:sp>
      <p:sp>
        <p:nvSpPr>
          <p:cNvPr id="22536" name="Text Box 8"/>
          <p:cNvSpPr txBox="1">
            <a:spLocks noChangeArrowheads="1"/>
          </p:cNvSpPr>
          <p:nvPr/>
        </p:nvSpPr>
        <p:spPr bwMode="auto">
          <a:xfrm>
            <a:off x="3563888" y="2276872"/>
            <a:ext cx="5292725" cy="255672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dirty="0"/>
              <a:t>realizzazione di </a:t>
            </a:r>
            <a:r>
              <a:rPr lang="it-IT" dirty="0" smtClean="0"/>
              <a:t>un </a:t>
            </a:r>
            <a:r>
              <a:rPr lang="it-IT" dirty="0"/>
              <a:t>mercato unico generale, cioè di tutte le merci</a:t>
            </a:r>
            <a:r>
              <a:rPr lang="it-IT" dirty="0" smtClean="0"/>
              <a:t>, servizi</a:t>
            </a:r>
            <a:r>
              <a:rPr lang="it-IT" dirty="0"/>
              <a:t>, persone, </a:t>
            </a:r>
            <a:r>
              <a:rPr lang="it-IT" dirty="0" smtClean="0"/>
              <a:t>capitali, basato </a:t>
            </a:r>
            <a:r>
              <a:rPr lang="it-IT" dirty="0"/>
              <a:t>sul principio della </a:t>
            </a:r>
            <a:r>
              <a:rPr lang="it-IT" b="1" dirty="0">
                <a:solidFill>
                  <a:srgbClr val="FF0000"/>
                </a:solidFill>
              </a:rPr>
              <a:t>concorrenza</a:t>
            </a:r>
          </a:p>
        </p:txBody>
      </p:sp>
      <p:sp>
        <p:nvSpPr>
          <p:cNvPr id="22537" name="Line 9"/>
          <p:cNvSpPr>
            <a:spLocks noChangeShapeType="1"/>
          </p:cNvSpPr>
          <p:nvPr/>
        </p:nvSpPr>
        <p:spPr bwMode="auto">
          <a:xfrm>
            <a:off x="827088" y="4365625"/>
            <a:ext cx="2087562" cy="0"/>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22538" name="Line 10"/>
          <p:cNvSpPr>
            <a:spLocks noChangeShapeType="1"/>
          </p:cNvSpPr>
          <p:nvPr/>
        </p:nvSpPr>
        <p:spPr bwMode="auto">
          <a:xfrm>
            <a:off x="827088" y="3284538"/>
            <a:ext cx="2087562" cy="0"/>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22539" name="Line 11"/>
          <p:cNvSpPr>
            <a:spLocks noChangeShapeType="1"/>
          </p:cNvSpPr>
          <p:nvPr/>
        </p:nvSpPr>
        <p:spPr bwMode="auto">
          <a:xfrm>
            <a:off x="3276600" y="2420938"/>
            <a:ext cx="0" cy="3313112"/>
          </a:xfrm>
          <a:prstGeom prst="line">
            <a:avLst/>
          </a:prstGeom>
          <a:noFill/>
          <a:ln w="63500">
            <a:solidFill>
              <a:srgbClr val="0099CC"/>
            </a:solidFill>
            <a:round/>
            <a:headEnd/>
            <a:tailEnd/>
          </a:ln>
          <a:effectLst/>
        </p:spPr>
        <p:txBody>
          <a:bodyPr lIns="90000" tIns="46800" rIns="90000" bIns="46800">
            <a:spAutoFit/>
          </a:bodyP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3E1A732D-4B7D-4E1A-AFF1-F427084C5DA5}" type="slidenum">
              <a:rPr lang="it-IT"/>
              <a:pPr/>
              <a:t>11</a:t>
            </a:fld>
            <a:endParaRPr lang="it-IT"/>
          </a:p>
        </p:txBody>
      </p:sp>
      <p:sp>
        <p:nvSpPr>
          <p:cNvPr id="23554" name="Rectangle 2"/>
          <p:cNvSpPr>
            <a:spLocks noGrp="1" noChangeArrowheads="1"/>
          </p:cNvSpPr>
          <p:nvPr>
            <p:ph type="title"/>
          </p:nvPr>
        </p:nvSpPr>
        <p:spPr>
          <a:ln/>
        </p:spPr>
        <p:txBody>
          <a:bodyPr/>
          <a:lstStyle/>
          <a:p>
            <a:pPr algn="r"/>
            <a:r>
              <a:rPr lang="it-IT"/>
              <a:t>OBIETTIVI  CEE</a:t>
            </a:r>
          </a:p>
        </p:txBody>
      </p:sp>
      <p:sp>
        <p:nvSpPr>
          <p:cNvPr id="23555" name="Rectangle 3"/>
          <p:cNvSpPr>
            <a:spLocks noGrp="1" noChangeArrowheads="1"/>
          </p:cNvSpPr>
          <p:nvPr>
            <p:ph type="body" idx="1"/>
          </p:nvPr>
        </p:nvSpPr>
        <p:spPr/>
        <p:txBody>
          <a:bodyPr/>
          <a:lstStyle/>
          <a:p>
            <a:r>
              <a:rPr lang="it-IT"/>
              <a:t> </a:t>
            </a:r>
            <a:r>
              <a:rPr lang="it-IT" sz="3200"/>
              <a:t>abolizione dei dazi e delle altre misure limitative degli scambi</a:t>
            </a:r>
          </a:p>
          <a:p>
            <a:r>
              <a:rPr lang="it-IT" sz="3200"/>
              <a:t> adozione di misure dirette alla libera circolazione di beni, servizi, persone e capitali</a:t>
            </a:r>
          </a:p>
          <a:p>
            <a:r>
              <a:rPr lang="it-IT" sz="3200"/>
              <a:t> armonizzazione delle normative nazionali</a:t>
            </a:r>
          </a:p>
          <a:p>
            <a:r>
              <a:rPr lang="it-IT" sz="3200"/>
              <a:t> adozione di una politica comune in campo agricolo e dei trasporti</a:t>
            </a:r>
          </a:p>
          <a:p>
            <a:pPr>
              <a:buFont typeface="Wingdings" pitchFamily="2" charset="2"/>
              <a:buNone/>
            </a:pPr>
            <a:endParaRPr lang="it-IT" sz="3200"/>
          </a:p>
          <a:p>
            <a:pPr>
              <a:buFont typeface="Wingdings" pitchFamily="2" charset="2"/>
              <a:buNone/>
            </a:pP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0"/>
          </p:nvPr>
        </p:nvSpPr>
        <p:spPr/>
        <p:txBody>
          <a:bodyPr/>
          <a:lstStyle/>
          <a:p>
            <a:fld id="{0AB26AAF-A004-4E13-8196-DFAD977FE52B}" type="slidenum">
              <a:rPr lang="it-IT"/>
              <a:pPr/>
              <a:t>12</a:t>
            </a:fld>
            <a:endParaRPr lang="it-IT"/>
          </a:p>
        </p:txBody>
      </p:sp>
      <p:sp>
        <p:nvSpPr>
          <p:cNvPr id="24578" name="Rectangle 2"/>
          <p:cNvSpPr>
            <a:spLocks noGrp="1" noChangeArrowheads="1"/>
          </p:cNvSpPr>
          <p:nvPr>
            <p:ph type="title"/>
          </p:nvPr>
        </p:nvSpPr>
        <p:spPr>
          <a:ln/>
        </p:spPr>
        <p:txBody>
          <a:bodyPr/>
          <a:lstStyle/>
          <a:p>
            <a:pPr algn="r"/>
            <a:r>
              <a:rPr lang="it-IT"/>
              <a:t>	PRIME REALIZZAZIONI</a:t>
            </a:r>
          </a:p>
        </p:txBody>
      </p:sp>
      <p:sp>
        <p:nvSpPr>
          <p:cNvPr id="24579" name="Rectangle 3"/>
          <p:cNvSpPr>
            <a:spLocks noGrp="1" noChangeArrowheads="1"/>
          </p:cNvSpPr>
          <p:nvPr>
            <p:ph type="body" idx="1"/>
          </p:nvPr>
        </p:nvSpPr>
        <p:spPr/>
        <p:txBody>
          <a:bodyPr/>
          <a:lstStyle/>
          <a:p>
            <a:pPr>
              <a:lnSpc>
                <a:spcPct val="90000"/>
              </a:lnSpc>
            </a:pPr>
            <a:r>
              <a:rPr lang="it-IT" dirty="0"/>
              <a:t>FEOGA Fondo di orientamento e garanzia agricola con il quale </a:t>
            </a:r>
            <a:r>
              <a:rPr lang="it-IT" dirty="0" smtClean="0"/>
              <a:t>i </a:t>
            </a:r>
            <a:r>
              <a:rPr lang="it-IT" dirty="0"/>
              <a:t>Paesi comunitari operano interventi congiunti a sostegno dell’agricoltura</a:t>
            </a:r>
          </a:p>
          <a:p>
            <a:pPr>
              <a:lnSpc>
                <a:spcPct val="90000"/>
              </a:lnSpc>
            </a:pPr>
            <a:endParaRPr lang="it-IT" dirty="0"/>
          </a:p>
          <a:p>
            <a:pPr>
              <a:lnSpc>
                <a:spcPct val="90000"/>
              </a:lnSpc>
            </a:pPr>
            <a:r>
              <a:rPr lang="it-IT" dirty="0"/>
              <a:t> Trattato di fusione degli esecutivi : un unico Consiglio dei ministri e un’unica Commissione per le tre Comunità </a:t>
            </a:r>
            <a:r>
              <a:rPr lang="it-IT" dirty="0" smtClean="0"/>
              <a:t>(CECA,CEEA</a:t>
            </a:r>
            <a:r>
              <a:rPr lang="it-IT" dirty="0"/>
              <a:t>, CEE)</a:t>
            </a:r>
          </a:p>
          <a:p>
            <a:pPr>
              <a:lnSpc>
                <a:spcPct val="90000"/>
              </a:lnSpc>
            </a:pPr>
            <a:endParaRPr lang="it-IT" dirty="0"/>
          </a:p>
          <a:p>
            <a:pPr>
              <a:lnSpc>
                <a:spcPct val="90000"/>
              </a:lnSpc>
            </a:pPr>
            <a:r>
              <a:rPr lang="it-IT" dirty="0"/>
              <a:t> Unione doganale: abolizione dei dazi tra gli stati comunitari</a:t>
            </a:r>
          </a:p>
        </p:txBody>
      </p:sp>
      <p:sp>
        <p:nvSpPr>
          <p:cNvPr id="24580" name="Line 4"/>
          <p:cNvSpPr>
            <a:spLocks noChangeShapeType="1"/>
          </p:cNvSpPr>
          <p:nvPr/>
        </p:nvSpPr>
        <p:spPr bwMode="auto">
          <a:xfrm>
            <a:off x="900113" y="2060575"/>
            <a:ext cx="1223962" cy="0"/>
          </a:xfrm>
          <a:prstGeom prst="line">
            <a:avLst/>
          </a:prstGeom>
          <a:noFill/>
          <a:ln w="63500">
            <a:solidFill>
              <a:srgbClr val="0099CC"/>
            </a:solidFill>
            <a:round/>
            <a:headEnd/>
            <a:tailEnd/>
          </a:ln>
          <a:effectLst/>
        </p:spPr>
        <p:txBody>
          <a:bodyPr lIns="90000" tIns="46800" rIns="90000" bIns="46800">
            <a:spAutoFit/>
          </a:bodyPr>
          <a:lstStyle/>
          <a:p>
            <a:endParaRPr lang="it-IT"/>
          </a:p>
        </p:txBody>
      </p:sp>
      <p:sp>
        <p:nvSpPr>
          <p:cNvPr id="24581" name="Line 5"/>
          <p:cNvSpPr>
            <a:spLocks noChangeShapeType="1"/>
          </p:cNvSpPr>
          <p:nvPr/>
        </p:nvSpPr>
        <p:spPr bwMode="auto">
          <a:xfrm>
            <a:off x="1042988" y="3716338"/>
            <a:ext cx="5113337" cy="0"/>
          </a:xfrm>
          <a:prstGeom prst="line">
            <a:avLst/>
          </a:prstGeom>
          <a:noFill/>
          <a:ln w="63500">
            <a:solidFill>
              <a:srgbClr val="0099CC"/>
            </a:solidFill>
            <a:round/>
            <a:headEnd/>
            <a:tailEnd/>
          </a:ln>
          <a:effectLst/>
        </p:spPr>
        <p:txBody>
          <a:bodyPr lIns="90000" tIns="46800" rIns="90000" bIns="46800">
            <a:spAutoFit/>
          </a:bodyPr>
          <a:lstStyle/>
          <a:p>
            <a:endParaRPr lang="it-IT"/>
          </a:p>
        </p:txBody>
      </p:sp>
      <p:sp>
        <p:nvSpPr>
          <p:cNvPr id="24582" name="Line 6"/>
          <p:cNvSpPr>
            <a:spLocks noChangeShapeType="1"/>
          </p:cNvSpPr>
          <p:nvPr/>
        </p:nvSpPr>
        <p:spPr bwMode="auto">
          <a:xfrm>
            <a:off x="971550" y="5445125"/>
            <a:ext cx="2736850" cy="0"/>
          </a:xfrm>
          <a:prstGeom prst="line">
            <a:avLst/>
          </a:prstGeom>
          <a:noFill/>
          <a:ln w="63500">
            <a:solidFill>
              <a:srgbClr val="0099CC"/>
            </a:solidFill>
            <a:round/>
            <a:headEnd/>
            <a:tailEnd/>
          </a:ln>
          <a:effectLst/>
        </p:spPr>
        <p:txBody>
          <a:bodyPr lIns="90000" tIns="46800" rIns="90000" bIns="46800">
            <a:spAutoFit/>
          </a:bodyPr>
          <a:lstStyle/>
          <a:p>
            <a:endParaRPr lang="it-IT"/>
          </a:p>
        </p:txBody>
      </p:sp>
      <p:sp>
        <p:nvSpPr>
          <p:cNvPr id="24584" name="Text Box 8"/>
          <p:cNvSpPr txBox="1">
            <a:spLocks noChangeArrowheads="1"/>
          </p:cNvSpPr>
          <p:nvPr/>
        </p:nvSpPr>
        <p:spPr bwMode="auto">
          <a:xfrm>
            <a:off x="7667625" y="1412875"/>
            <a:ext cx="1476375"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solidFill>
                  <a:srgbClr val="3366CC"/>
                </a:solidFill>
              </a:rPr>
              <a:t>1964</a:t>
            </a:r>
          </a:p>
        </p:txBody>
      </p:sp>
      <p:sp>
        <p:nvSpPr>
          <p:cNvPr id="24585" name="Text Box 9"/>
          <p:cNvSpPr txBox="1">
            <a:spLocks noChangeArrowheads="1"/>
          </p:cNvSpPr>
          <p:nvPr/>
        </p:nvSpPr>
        <p:spPr bwMode="auto">
          <a:xfrm>
            <a:off x="7667625" y="4149725"/>
            <a:ext cx="1476375"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solidFill>
                  <a:srgbClr val="3366CC"/>
                </a:solidFill>
              </a:rPr>
              <a:t>1966</a:t>
            </a:r>
          </a:p>
        </p:txBody>
      </p:sp>
      <p:sp>
        <p:nvSpPr>
          <p:cNvPr id="24586" name="Text Box 10"/>
          <p:cNvSpPr txBox="1">
            <a:spLocks noChangeArrowheads="1"/>
          </p:cNvSpPr>
          <p:nvPr/>
        </p:nvSpPr>
        <p:spPr bwMode="auto">
          <a:xfrm>
            <a:off x="7667625" y="5516563"/>
            <a:ext cx="1476375"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solidFill>
                  <a:srgbClr val="3366CC"/>
                </a:solidFill>
              </a:rPr>
              <a:t>1968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063311AA-06CC-4A40-A06A-69F4BA7B5233}" type="slidenum">
              <a:rPr lang="it-IT"/>
              <a:pPr/>
              <a:t>13</a:t>
            </a:fld>
            <a:endParaRPr lang="it-IT"/>
          </a:p>
        </p:txBody>
      </p:sp>
      <p:sp>
        <p:nvSpPr>
          <p:cNvPr id="25602" name="Rectangle 2"/>
          <p:cNvSpPr>
            <a:spLocks noGrp="1" noChangeArrowheads="1"/>
          </p:cNvSpPr>
          <p:nvPr>
            <p:ph type="title"/>
          </p:nvPr>
        </p:nvSpPr>
        <p:spPr>
          <a:ln/>
        </p:spPr>
        <p:txBody>
          <a:bodyPr/>
          <a:lstStyle/>
          <a:p>
            <a:pPr algn="r"/>
            <a:r>
              <a:rPr lang="it-IT"/>
              <a:t>EUROPA DEI NOVE </a:t>
            </a:r>
          </a:p>
        </p:txBody>
      </p:sp>
      <p:pic>
        <p:nvPicPr>
          <p:cNvPr id="25604" name="Picture 4" descr="EURO9"/>
          <p:cNvPicPr>
            <a:picLocks noGrp="1" noChangeAspect="1" noChangeArrowheads="1"/>
          </p:cNvPicPr>
          <p:nvPr>
            <p:ph idx="1"/>
          </p:nvPr>
        </p:nvPicPr>
        <p:blipFill>
          <a:blip r:embed="rId2" cstate="print">
            <a:clrChange>
              <a:clrFrom>
                <a:srgbClr val="FFF3E3"/>
              </a:clrFrom>
              <a:clrTo>
                <a:srgbClr val="FFF3E3">
                  <a:alpha val="0"/>
                </a:srgbClr>
              </a:clrTo>
            </a:clrChange>
          </a:blip>
          <a:srcRect/>
          <a:stretch>
            <a:fillRect/>
          </a:stretch>
        </p:blipFill>
        <p:spPr>
          <a:xfrm>
            <a:off x="2627313" y="1700213"/>
            <a:ext cx="6121400" cy="4732337"/>
          </a:xfrm>
          <a:noFill/>
          <a:ln/>
        </p:spPr>
      </p:pic>
      <p:sp>
        <p:nvSpPr>
          <p:cNvPr id="25606" name="Text Box 6"/>
          <p:cNvSpPr txBox="1">
            <a:spLocks noChangeArrowheads="1"/>
          </p:cNvSpPr>
          <p:nvPr/>
        </p:nvSpPr>
        <p:spPr bwMode="auto">
          <a:xfrm>
            <a:off x="611188" y="4221163"/>
            <a:ext cx="2663825" cy="1814512"/>
          </a:xfrm>
          <a:prstGeom prst="rect">
            <a:avLst/>
          </a:prstGeom>
          <a:noFill/>
          <a:ln w="12700">
            <a:solidFill>
              <a:srgbClr val="0099CC"/>
            </a:solidFill>
            <a:miter lim="800000"/>
            <a:headEnd/>
            <a:tailEnd/>
          </a:ln>
          <a:effectLst/>
        </p:spPr>
        <p:txBody>
          <a:bodyPr lIns="90000" tIns="46800" rIns="90000" bIns="46800">
            <a:spAutoFit/>
          </a:bodyPr>
          <a:lstStyle/>
          <a:p>
            <a:pPr algn="l">
              <a:spcBef>
                <a:spcPct val="50000"/>
              </a:spcBef>
            </a:pPr>
            <a:r>
              <a:rPr lang="it-IT" sz="2800" dirty="0"/>
              <a:t>Irlanda</a:t>
            </a:r>
          </a:p>
          <a:p>
            <a:pPr algn="l">
              <a:spcBef>
                <a:spcPct val="50000"/>
              </a:spcBef>
            </a:pPr>
            <a:r>
              <a:rPr lang="it-IT" sz="2800" dirty="0" smtClean="0"/>
              <a:t>Regno Unito</a:t>
            </a:r>
            <a:endParaRPr lang="it-IT" sz="2800" dirty="0"/>
          </a:p>
          <a:p>
            <a:pPr algn="l">
              <a:spcBef>
                <a:spcPct val="50000"/>
              </a:spcBef>
            </a:pPr>
            <a:r>
              <a:rPr lang="it-IT" sz="2800" dirty="0"/>
              <a:t>Danimarca </a:t>
            </a:r>
            <a:endParaRPr lang="it-IT" dirty="0"/>
          </a:p>
        </p:txBody>
      </p:sp>
      <p:sp>
        <p:nvSpPr>
          <p:cNvPr id="25607" name="Text Box 7"/>
          <p:cNvSpPr txBox="1">
            <a:spLocks noChangeArrowheads="1"/>
          </p:cNvSpPr>
          <p:nvPr/>
        </p:nvSpPr>
        <p:spPr bwMode="auto">
          <a:xfrm>
            <a:off x="684213" y="1484313"/>
            <a:ext cx="1727200" cy="2443162"/>
          </a:xfrm>
          <a:prstGeom prst="rect">
            <a:avLst/>
          </a:prstGeom>
          <a:noFill/>
          <a:ln w="12700">
            <a:solidFill>
              <a:srgbClr val="0099CC"/>
            </a:solidFill>
            <a:miter lim="800000"/>
            <a:headEnd/>
            <a:tailEnd/>
          </a:ln>
          <a:effectLst/>
        </p:spPr>
        <p:txBody>
          <a:bodyPr lIns="90000" tIns="46800" rIns="90000" bIns="46800">
            <a:spAutoFit/>
          </a:bodyPr>
          <a:lstStyle/>
          <a:p>
            <a:pPr algn="l">
              <a:spcBef>
                <a:spcPct val="50000"/>
              </a:spcBef>
            </a:pPr>
            <a:r>
              <a:rPr lang="it-IT" sz="1800"/>
              <a:t>Italia</a:t>
            </a:r>
          </a:p>
          <a:p>
            <a:pPr algn="l">
              <a:spcBef>
                <a:spcPct val="50000"/>
              </a:spcBef>
            </a:pPr>
            <a:r>
              <a:rPr lang="it-IT" sz="1800"/>
              <a:t>Francia</a:t>
            </a:r>
          </a:p>
          <a:p>
            <a:pPr algn="l">
              <a:spcBef>
                <a:spcPct val="50000"/>
              </a:spcBef>
            </a:pPr>
            <a:r>
              <a:rPr lang="it-IT" sz="1800"/>
              <a:t>Belgio</a:t>
            </a:r>
          </a:p>
          <a:p>
            <a:pPr algn="l">
              <a:spcBef>
                <a:spcPct val="50000"/>
              </a:spcBef>
            </a:pPr>
            <a:r>
              <a:rPr lang="it-IT" sz="1800"/>
              <a:t>Germania</a:t>
            </a:r>
          </a:p>
          <a:p>
            <a:pPr algn="l">
              <a:spcBef>
                <a:spcPct val="50000"/>
              </a:spcBef>
            </a:pPr>
            <a:r>
              <a:rPr lang="it-IT" sz="1800"/>
              <a:t>Lussemburgo</a:t>
            </a:r>
          </a:p>
          <a:p>
            <a:pPr algn="l">
              <a:spcBef>
                <a:spcPct val="50000"/>
              </a:spcBef>
            </a:pPr>
            <a:r>
              <a:rPr lang="it-IT" sz="1800"/>
              <a:t>Olanda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52C40B1F-4568-4643-AD3A-94E202699B1E}" type="slidenum">
              <a:rPr lang="it-IT"/>
              <a:pPr/>
              <a:t>14</a:t>
            </a:fld>
            <a:endParaRPr lang="it-IT"/>
          </a:p>
        </p:txBody>
      </p:sp>
      <p:sp>
        <p:nvSpPr>
          <p:cNvPr id="30722" name="Rectangle 2"/>
          <p:cNvSpPr>
            <a:spLocks noGrp="1" noChangeArrowheads="1"/>
          </p:cNvSpPr>
          <p:nvPr>
            <p:ph type="title"/>
          </p:nvPr>
        </p:nvSpPr>
        <p:spPr>
          <a:ln/>
        </p:spPr>
        <p:txBody>
          <a:bodyPr/>
          <a:lstStyle/>
          <a:p>
            <a:pPr algn="r"/>
            <a:r>
              <a:rPr lang="it-IT"/>
              <a:t>PARLAMENTO EUROPEO</a:t>
            </a:r>
          </a:p>
        </p:txBody>
      </p:sp>
      <p:sp>
        <p:nvSpPr>
          <p:cNvPr id="30729" name="Text Box 9"/>
          <p:cNvSpPr txBox="1">
            <a:spLocks noChangeArrowheads="1"/>
          </p:cNvSpPr>
          <p:nvPr/>
        </p:nvSpPr>
        <p:spPr bwMode="auto">
          <a:xfrm>
            <a:off x="1187450" y="1773238"/>
            <a:ext cx="7489006" cy="586957"/>
          </a:xfrm>
          <a:prstGeom prst="rect">
            <a:avLst/>
          </a:prstGeom>
          <a:noFill/>
          <a:ln w="63500">
            <a:noFill/>
            <a:miter lim="800000"/>
            <a:headEnd/>
            <a:tailEnd/>
          </a:ln>
          <a:effectLst/>
        </p:spPr>
        <p:txBody>
          <a:bodyPr wrap="square" lIns="90000" tIns="46800" rIns="90000" bIns="46800">
            <a:spAutoFit/>
          </a:bodyPr>
          <a:lstStyle/>
          <a:p>
            <a:pPr algn="l">
              <a:spcBef>
                <a:spcPct val="50000"/>
              </a:spcBef>
            </a:pPr>
            <a:r>
              <a:rPr lang="it-IT" dirty="0"/>
              <a:t> Giugno </a:t>
            </a:r>
            <a:r>
              <a:rPr lang="it-IT" dirty="0" smtClean="0"/>
              <a:t>1979 – con sede a Strasburgo</a:t>
            </a:r>
            <a:endParaRPr lang="it-IT" dirty="0"/>
          </a:p>
        </p:txBody>
      </p:sp>
      <p:sp>
        <p:nvSpPr>
          <p:cNvPr id="30730" name="Text Box 10"/>
          <p:cNvSpPr txBox="1">
            <a:spLocks noChangeArrowheads="1"/>
          </p:cNvSpPr>
          <p:nvPr/>
        </p:nvSpPr>
        <p:spPr bwMode="auto">
          <a:xfrm>
            <a:off x="1331913" y="2781300"/>
            <a:ext cx="7416800"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Viene eletto a suffragio universale il Parlamento Europeo</a:t>
            </a:r>
          </a:p>
        </p:txBody>
      </p:sp>
      <p:sp>
        <p:nvSpPr>
          <p:cNvPr id="30731" name="Text Box 11"/>
          <p:cNvSpPr txBox="1">
            <a:spLocks noChangeArrowheads="1"/>
          </p:cNvSpPr>
          <p:nvPr/>
        </p:nvSpPr>
        <p:spPr bwMode="auto">
          <a:xfrm>
            <a:off x="1331913" y="4149725"/>
            <a:ext cx="6553200" cy="155416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Prima era composto da deputati delegati dai rispettivi parlamenti nazionali.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5143990A-D0B3-4250-8263-FDB9824A2E20}" type="slidenum">
              <a:rPr lang="it-IT"/>
              <a:pPr/>
              <a:t>15</a:t>
            </a:fld>
            <a:endParaRPr lang="it-IT"/>
          </a:p>
        </p:txBody>
      </p:sp>
      <p:sp>
        <p:nvSpPr>
          <p:cNvPr id="39938" name="Rectangle 2"/>
          <p:cNvSpPr>
            <a:spLocks noGrp="1" noChangeArrowheads="1"/>
          </p:cNvSpPr>
          <p:nvPr>
            <p:ph type="title"/>
          </p:nvPr>
        </p:nvSpPr>
        <p:spPr>
          <a:ln/>
        </p:spPr>
        <p:txBody>
          <a:bodyPr/>
          <a:lstStyle/>
          <a:p>
            <a:pPr algn="r"/>
            <a:r>
              <a:rPr lang="it-IT"/>
              <a:t>EUROPA DEI DODICI</a:t>
            </a:r>
          </a:p>
        </p:txBody>
      </p:sp>
      <p:pic>
        <p:nvPicPr>
          <p:cNvPr id="39939" name="Picture 3" descr="EURO12"/>
          <p:cNvPicPr>
            <a:picLocks noGrp="1" noChangeAspect="1" noChangeArrowheads="1"/>
          </p:cNvPicPr>
          <p:nvPr>
            <p:ph idx="1"/>
          </p:nvPr>
        </p:nvPicPr>
        <p:blipFill>
          <a:blip r:embed="rId3" cstate="print"/>
          <a:srcRect/>
          <a:stretch>
            <a:fillRect/>
          </a:stretch>
        </p:blipFill>
        <p:spPr>
          <a:xfrm>
            <a:off x="2087563" y="1268413"/>
            <a:ext cx="7056437" cy="5072062"/>
          </a:xfrm>
          <a:noFill/>
          <a:ln/>
        </p:spPr>
      </p:pic>
      <p:sp>
        <p:nvSpPr>
          <p:cNvPr id="39940" name="Text Box 4"/>
          <p:cNvSpPr txBox="1">
            <a:spLocks noChangeArrowheads="1"/>
          </p:cNvSpPr>
          <p:nvPr/>
        </p:nvSpPr>
        <p:spPr bwMode="auto">
          <a:xfrm>
            <a:off x="395288" y="1196975"/>
            <a:ext cx="1727200" cy="3282950"/>
          </a:xfrm>
          <a:prstGeom prst="rect">
            <a:avLst/>
          </a:prstGeom>
          <a:noFill/>
          <a:ln w="12700">
            <a:solidFill>
              <a:srgbClr val="0099CC"/>
            </a:solidFill>
            <a:miter lim="800000"/>
            <a:headEnd/>
            <a:tailEnd/>
          </a:ln>
          <a:effectLst/>
        </p:spPr>
        <p:txBody>
          <a:bodyPr lIns="90000" tIns="46800" rIns="90000" bIns="46800">
            <a:spAutoFit/>
          </a:bodyPr>
          <a:lstStyle/>
          <a:p>
            <a:pPr algn="l">
              <a:spcBef>
                <a:spcPct val="50000"/>
              </a:spcBef>
            </a:pPr>
            <a:r>
              <a:rPr lang="it-IT" sz="1600"/>
              <a:t>Italia</a:t>
            </a:r>
          </a:p>
          <a:p>
            <a:pPr algn="l">
              <a:spcBef>
                <a:spcPct val="50000"/>
              </a:spcBef>
            </a:pPr>
            <a:r>
              <a:rPr lang="it-IT" sz="1600"/>
              <a:t>Francia</a:t>
            </a:r>
          </a:p>
          <a:p>
            <a:pPr algn="l">
              <a:spcBef>
                <a:spcPct val="50000"/>
              </a:spcBef>
            </a:pPr>
            <a:r>
              <a:rPr lang="it-IT" sz="1600"/>
              <a:t>Belgio</a:t>
            </a:r>
          </a:p>
          <a:p>
            <a:pPr algn="l">
              <a:spcBef>
                <a:spcPct val="50000"/>
              </a:spcBef>
            </a:pPr>
            <a:r>
              <a:rPr lang="it-IT" sz="1600"/>
              <a:t>Germania</a:t>
            </a:r>
          </a:p>
          <a:p>
            <a:pPr algn="l">
              <a:spcBef>
                <a:spcPct val="50000"/>
              </a:spcBef>
            </a:pPr>
            <a:r>
              <a:rPr lang="it-IT" sz="1600"/>
              <a:t>Lussemburgo</a:t>
            </a:r>
          </a:p>
          <a:p>
            <a:pPr algn="l">
              <a:spcBef>
                <a:spcPct val="50000"/>
              </a:spcBef>
            </a:pPr>
            <a:r>
              <a:rPr lang="it-IT" sz="1600"/>
              <a:t>Olanda </a:t>
            </a:r>
          </a:p>
          <a:p>
            <a:pPr algn="l">
              <a:spcBef>
                <a:spcPct val="50000"/>
              </a:spcBef>
            </a:pPr>
            <a:r>
              <a:rPr lang="it-IT" sz="1600"/>
              <a:t>Irlanda </a:t>
            </a:r>
          </a:p>
          <a:p>
            <a:pPr algn="l">
              <a:spcBef>
                <a:spcPct val="50000"/>
              </a:spcBef>
            </a:pPr>
            <a:r>
              <a:rPr lang="it-IT" sz="1600"/>
              <a:t>Gran Bretagna</a:t>
            </a:r>
          </a:p>
          <a:p>
            <a:pPr algn="l">
              <a:spcBef>
                <a:spcPct val="50000"/>
              </a:spcBef>
            </a:pPr>
            <a:r>
              <a:rPr lang="it-IT" sz="1600"/>
              <a:t>Danimarca</a:t>
            </a:r>
          </a:p>
        </p:txBody>
      </p:sp>
      <p:sp>
        <p:nvSpPr>
          <p:cNvPr id="39941" name="Text Box 5"/>
          <p:cNvSpPr txBox="1">
            <a:spLocks noChangeArrowheads="1"/>
          </p:cNvSpPr>
          <p:nvPr/>
        </p:nvSpPr>
        <p:spPr bwMode="auto">
          <a:xfrm>
            <a:off x="1692275" y="4365625"/>
            <a:ext cx="2016125" cy="1814513"/>
          </a:xfrm>
          <a:prstGeom prst="rect">
            <a:avLst/>
          </a:prstGeom>
          <a:solidFill>
            <a:schemeClr val="bg1"/>
          </a:solidFill>
          <a:ln w="12700">
            <a:solidFill>
              <a:srgbClr val="0099CC"/>
            </a:solidFill>
            <a:miter lim="800000"/>
            <a:headEnd/>
            <a:tailEnd/>
          </a:ln>
          <a:effectLst/>
        </p:spPr>
        <p:txBody>
          <a:bodyPr lIns="90000" tIns="46800" rIns="90000" bIns="46800">
            <a:spAutoFit/>
          </a:bodyPr>
          <a:lstStyle/>
          <a:p>
            <a:pPr algn="l">
              <a:spcBef>
                <a:spcPct val="50000"/>
              </a:spcBef>
            </a:pPr>
            <a:r>
              <a:rPr lang="it-IT" sz="2800"/>
              <a:t>Grecia</a:t>
            </a:r>
          </a:p>
          <a:p>
            <a:pPr algn="l">
              <a:spcBef>
                <a:spcPct val="50000"/>
              </a:spcBef>
            </a:pPr>
            <a:r>
              <a:rPr lang="it-IT" sz="2800"/>
              <a:t>Spagna</a:t>
            </a:r>
          </a:p>
          <a:p>
            <a:pPr algn="l">
              <a:spcBef>
                <a:spcPct val="50000"/>
              </a:spcBef>
            </a:pPr>
            <a:r>
              <a:rPr lang="it-IT" sz="2800"/>
              <a:t>Portogallo</a:t>
            </a: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0"/>
          </p:nvPr>
        </p:nvSpPr>
        <p:spPr/>
        <p:txBody>
          <a:bodyPr/>
          <a:lstStyle/>
          <a:p>
            <a:fld id="{EE72892D-8630-442A-93EB-9ED3FDB78B76}" type="slidenum">
              <a:rPr lang="it-IT"/>
              <a:pPr/>
              <a:t>16</a:t>
            </a:fld>
            <a:endParaRPr lang="it-IT"/>
          </a:p>
        </p:txBody>
      </p:sp>
      <p:sp>
        <p:nvSpPr>
          <p:cNvPr id="40968" name="Oval 8"/>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40962" name="Rectangle 2"/>
          <p:cNvSpPr>
            <a:spLocks noGrp="1" noChangeArrowheads="1"/>
          </p:cNvSpPr>
          <p:nvPr>
            <p:ph type="title"/>
          </p:nvPr>
        </p:nvSpPr>
        <p:spPr>
          <a:ln/>
        </p:spPr>
        <p:txBody>
          <a:bodyPr/>
          <a:lstStyle/>
          <a:p>
            <a:pPr algn="r"/>
            <a:r>
              <a:rPr lang="it-IT"/>
              <a:t>ATTO UNICO</a:t>
            </a:r>
          </a:p>
        </p:txBody>
      </p:sp>
      <p:sp>
        <p:nvSpPr>
          <p:cNvPr id="40967" name="Text Box 7"/>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1986</a:t>
            </a:r>
          </a:p>
        </p:txBody>
      </p:sp>
      <p:sp>
        <p:nvSpPr>
          <p:cNvPr id="40969" name="Text Box 9"/>
          <p:cNvSpPr txBox="1">
            <a:spLocks noChangeArrowheads="1"/>
          </p:cNvSpPr>
          <p:nvPr/>
        </p:nvSpPr>
        <p:spPr bwMode="auto">
          <a:xfrm>
            <a:off x="539750" y="2420938"/>
            <a:ext cx="8137525" cy="157184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dirty="0"/>
              <a:t>A Lussemburgo viene modificato il trattato di Roma ed elaborato un </a:t>
            </a:r>
            <a:r>
              <a:rPr lang="it-IT" b="1" dirty="0">
                <a:solidFill>
                  <a:srgbClr val="FF0000"/>
                </a:solidFill>
              </a:rPr>
              <a:t>Atto unico europeo</a:t>
            </a:r>
            <a:r>
              <a:rPr lang="it-IT" dirty="0"/>
              <a:t>, firmato a L'Aia nel febbraio 1986. </a:t>
            </a:r>
          </a:p>
        </p:txBody>
      </p:sp>
      <p:sp>
        <p:nvSpPr>
          <p:cNvPr id="40971" name="Text Box 11"/>
          <p:cNvSpPr txBox="1">
            <a:spLocks noChangeArrowheads="1"/>
          </p:cNvSpPr>
          <p:nvPr/>
        </p:nvSpPr>
        <p:spPr bwMode="auto">
          <a:xfrm>
            <a:off x="1763713" y="4221163"/>
            <a:ext cx="5616575"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t>obiettivo</a:t>
            </a:r>
          </a:p>
        </p:txBody>
      </p:sp>
      <p:sp>
        <p:nvSpPr>
          <p:cNvPr id="40972" name="Text Box 12"/>
          <p:cNvSpPr txBox="1">
            <a:spLocks noChangeArrowheads="1"/>
          </p:cNvSpPr>
          <p:nvPr/>
        </p:nvSpPr>
        <p:spPr bwMode="auto">
          <a:xfrm>
            <a:off x="971550" y="5445125"/>
            <a:ext cx="7272338" cy="592138"/>
          </a:xfrm>
          <a:prstGeom prst="rect">
            <a:avLst/>
          </a:prstGeom>
          <a:noFill/>
          <a:ln w="12700">
            <a:solidFill>
              <a:schemeClr val="hlink"/>
            </a:solidFill>
            <a:miter lim="800000"/>
            <a:headEnd/>
            <a:tailEnd/>
          </a:ln>
          <a:effectLst/>
        </p:spPr>
        <p:txBody>
          <a:bodyPr lIns="90000" tIns="46800" rIns="90000" bIns="46800">
            <a:spAutoFit/>
          </a:bodyPr>
          <a:lstStyle/>
          <a:p>
            <a:pPr>
              <a:spcBef>
                <a:spcPct val="50000"/>
              </a:spcBef>
            </a:pPr>
            <a:r>
              <a:rPr lang="it-IT"/>
              <a:t>Mercato unico entro il 1993</a:t>
            </a:r>
          </a:p>
        </p:txBody>
      </p:sp>
      <p:sp>
        <p:nvSpPr>
          <p:cNvPr id="40973" name="Line 13"/>
          <p:cNvSpPr>
            <a:spLocks noChangeShapeType="1"/>
          </p:cNvSpPr>
          <p:nvPr/>
        </p:nvSpPr>
        <p:spPr bwMode="auto">
          <a:xfrm>
            <a:off x="4572000" y="4868863"/>
            <a:ext cx="0" cy="358775"/>
          </a:xfrm>
          <a:prstGeom prst="line">
            <a:avLst/>
          </a:prstGeom>
          <a:noFill/>
          <a:ln w="63500">
            <a:solidFill>
              <a:schemeClr val="bg2"/>
            </a:solidFill>
            <a:round/>
            <a:headEnd/>
            <a:tailEnd type="triangle" w="med" len="med"/>
          </a:ln>
          <a:effectLst/>
        </p:spPr>
        <p:txBody>
          <a:bodyPr lIns="90000" tIns="46800" rIns="90000" bIns="46800">
            <a:spAutoFit/>
          </a:bodyPr>
          <a:lstStyle/>
          <a:p>
            <a:endParaRPr lang="it-IT"/>
          </a:p>
        </p:txBody>
      </p:sp>
      <p:sp>
        <p:nvSpPr>
          <p:cNvPr id="10" name="CasellaDiTesto 9"/>
          <p:cNvSpPr txBox="1"/>
          <p:nvPr/>
        </p:nvSpPr>
        <p:spPr>
          <a:xfrm>
            <a:off x="4932040" y="1700808"/>
            <a:ext cx="3744416" cy="338554"/>
          </a:xfrm>
          <a:prstGeom prst="rect">
            <a:avLst/>
          </a:prstGeom>
          <a:noFill/>
        </p:spPr>
        <p:txBody>
          <a:bodyPr wrap="square" rtlCol="0">
            <a:spAutoFit/>
          </a:bodyPr>
          <a:lstStyle/>
          <a:p>
            <a:r>
              <a:rPr lang="it-IT" sz="1600" b="1" dirty="0" smtClean="0"/>
              <a:t>1° Conferenza intergovernativa (CIG)</a:t>
            </a:r>
            <a:endParaRPr lang="it-IT"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3"/>
          <p:cNvSpPr>
            <a:spLocks noGrp="1"/>
          </p:cNvSpPr>
          <p:nvPr>
            <p:ph type="sldNum" sz="quarter" idx="10"/>
          </p:nvPr>
        </p:nvSpPr>
        <p:spPr/>
        <p:txBody>
          <a:bodyPr/>
          <a:lstStyle/>
          <a:p>
            <a:fld id="{4D9FD368-4E98-4360-88C7-B2B9C08FA58B}" type="slidenum">
              <a:rPr lang="it-IT"/>
              <a:pPr/>
              <a:t>17</a:t>
            </a:fld>
            <a:endParaRPr lang="it-IT"/>
          </a:p>
        </p:txBody>
      </p:sp>
      <p:sp>
        <p:nvSpPr>
          <p:cNvPr id="13314" name="Rectangle 2"/>
          <p:cNvSpPr>
            <a:spLocks noGrp="1" noChangeArrowheads="1"/>
          </p:cNvSpPr>
          <p:nvPr>
            <p:ph type="title"/>
          </p:nvPr>
        </p:nvSpPr>
        <p:spPr>
          <a:ln/>
        </p:spPr>
        <p:txBody>
          <a:bodyPr/>
          <a:lstStyle/>
          <a:p>
            <a:pPr algn="r"/>
            <a:r>
              <a:rPr lang="it-IT"/>
              <a:t>MERCATO UNICO</a:t>
            </a:r>
          </a:p>
        </p:txBody>
      </p:sp>
      <p:sp>
        <p:nvSpPr>
          <p:cNvPr id="13316" name="Text Box 4"/>
          <p:cNvSpPr txBox="1">
            <a:spLocks noChangeArrowheads="1"/>
          </p:cNvSpPr>
          <p:nvPr/>
        </p:nvSpPr>
        <p:spPr bwMode="auto">
          <a:xfrm>
            <a:off x="611188" y="1557338"/>
            <a:ext cx="7705725" cy="155416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Spazio senza frontiere in cui è assicurata la libera circolazione delle persone, dei servizi e dei capitali</a:t>
            </a:r>
          </a:p>
        </p:txBody>
      </p:sp>
      <p:sp>
        <p:nvSpPr>
          <p:cNvPr id="13320" name="Text Box 8"/>
          <p:cNvSpPr txBox="1">
            <a:spLocks noChangeArrowheads="1"/>
          </p:cNvSpPr>
          <p:nvPr/>
        </p:nvSpPr>
        <p:spPr bwMode="auto">
          <a:xfrm>
            <a:off x="2555875" y="3357563"/>
            <a:ext cx="4535488"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t>abolizione delle barriere </a:t>
            </a:r>
          </a:p>
        </p:txBody>
      </p:sp>
      <p:sp>
        <p:nvSpPr>
          <p:cNvPr id="13321" name="Text Box 9"/>
          <p:cNvSpPr txBox="1">
            <a:spLocks noChangeArrowheads="1"/>
          </p:cNvSpPr>
          <p:nvPr/>
        </p:nvSpPr>
        <p:spPr bwMode="auto">
          <a:xfrm>
            <a:off x="684213" y="4149725"/>
            <a:ext cx="2447925"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fisiche</a:t>
            </a:r>
          </a:p>
        </p:txBody>
      </p:sp>
      <p:sp>
        <p:nvSpPr>
          <p:cNvPr id="13322" name="Text Box 10"/>
          <p:cNvSpPr txBox="1">
            <a:spLocks noChangeArrowheads="1"/>
          </p:cNvSpPr>
          <p:nvPr/>
        </p:nvSpPr>
        <p:spPr bwMode="auto">
          <a:xfrm>
            <a:off x="3348038" y="4365625"/>
            <a:ext cx="2447925"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tecniche</a:t>
            </a:r>
          </a:p>
        </p:txBody>
      </p:sp>
      <p:sp>
        <p:nvSpPr>
          <p:cNvPr id="13323" name="Text Box 11"/>
          <p:cNvSpPr txBox="1">
            <a:spLocks noChangeArrowheads="1"/>
          </p:cNvSpPr>
          <p:nvPr/>
        </p:nvSpPr>
        <p:spPr bwMode="auto">
          <a:xfrm>
            <a:off x="6156325" y="4292600"/>
            <a:ext cx="2447925"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fiscali</a:t>
            </a:r>
          </a:p>
        </p:txBody>
      </p:sp>
      <p:sp>
        <p:nvSpPr>
          <p:cNvPr id="13324" name="Text Box 12"/>
          <p:cNvSpPr txBox="1">
            <a:spLocks noChangeArrowheads="1"/>
          </p:cNvSpPr>
          <p:nvPr/>
        </p:nvSpPr>
        <p:spPr bwMode="auto">
          <a:xfrm>
            <a:off x="468313" y="4941888"/>
            <a:ext cx="2447925" cy="701675"/>
          </a:xfrm>
          <a:prstGeom prst="rect">
            <a:avLst/>
          </a:prstGeom>
          <a:noFill/>
          <a:ln w="63500">
            <a:noFill/>
            <a:miter lim="800000"/>
            <a:headEnd/>
            <a:tailEnd/>
          </a:ln>
          <a:effectLst/>
        </p:spPr>
        <p:txBody>
          <a:bodyPr lIns="90000" tIns="46800" rIns="90000" bIns="46800">
            <a:spAutoFit/>
          </a:bodyPr>
          <a:lstStyle/>
          <a:p>
            <a:pPr>
              <a:spcBef>
                <a:spcPct val="50000"/>
              </a:spcBef>
            </a:pPr>
            <a:r>
              <a:rPr lang="it-IT" sz="2000"/>
              <a:t>controlli su merci e cittadini comunitari</a:t>
            </a:r>
          </a:p>
        </p:txBody>
      </p:sp>
      <p:sp>
        <p:nvSpPr>
          <p:cNvPr id="13325" name="Text Box 13"/>
          <p:cNvSpPr txBox="1">
            <a:spLocks noChangeArrowheads="1"/>
          </p:cNvSpPr>
          <p:nvPr/>
        </p:nvSpPr>
        <p:spPr bwMode="auto">
          <a:xfrm>
            <a:off x="3419475" y="4941888"/>
            <a:ext cx="2665413" cy="131127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a:t>differenze di fabbricazione, qualità e sicurezza dei prodotti</a:t>
            </a:r>
          </a:p>
        </p:txBody>
      </p:sp>
      <p:sp>
        <p:nvSpPr>
          <p:cNvPr id="13326" name="Text Box 14"/>
          <p:cNvSpPr txBox="1">
            <a:spLocks noChangeArrowheads="1"/>
          </p:cNvSpPr>
          <p:nvPr/>
        </p:nvSpPr>
        <p:spPr bwMode="auto">
          <a:xfrm>
            <a:off x="6156325" y="5013325"/>
            <a:ext cx="2447925" cy="1006475"/>
          </a:xfrm>
          <a:prstGeom prst="rect">
            <a:avLst/>
          </a:prstGeom>
          <a:noFill/>
          <a:ln w="63500">
            <a:noFill/>
            <a:miter lim="800000"/>
            <a:headEnd/>
            <a:tailEnd/>
          </a:ln>
          <a:effectLst/>
        </p:spPr>
        <p:txBody>
          <a:bodyPr lIns="90000" tIns="46800" rIns="90000" bIns="46800">
            <a:spAutoFit/>
          </a:bodyPr>
          <a:lstStyle/>
          <a:p>
            <a:pPr>
              <a:spcBef>
                <a:spcPct val="50000"/>
              </a:spcBef>
            </a:pPr>
            <a:r>
              <a:rPr lang="it-IT" sz="2000"/>
              <a:t>diversità di trattamento fiscale su merci e capitali</a:t>
            </a:r>
          </a:p>
        </p:txBody>
      </p:sp>
      <p:sp>
        <p:nvSpPr>
          <p:cNvPr id="13327" name="Line 15"/>
          <p:cNvSpPr>
            <a:spLocks noChangeShapeType="1"/>
          </p:cNvSpPr>
          <p:nvPr/>
        </p:nvSpPr>
        <p:spPr bwMode="auto">
          <a:xfrm flipH="1">
            <a:off x="2843213" y="4005263"/>
            <a:ext cx="649287" cy="287337"/>
          </a:xfrm>
          <a:prstGeom prst="line">
            <a:avLst/>
          </a:prstGeom>
          <a:noFill/>
          <a:ln w="63500">
            <a:solidFill>
              <a:srgbClr val="0066FF"/>
            </a:solidFill>
            <a:round/>
            <a:headEnd/>
            <a:tailEnd type="triangle" w="med" len="med"/>
          </a:ln>
          <a:effectLst/>
        </p:spPr>
        <p:txBody>
          <a:bodyPr lIns="90000" tIns="46800" rIns="90000" bIns="46800">
            <a:spAutoFit/>
          </a:bodyPr>
          <a:lstStyle/>
          <a:p>
            <a:endParaRPr lang="it-IT"/>
          </a:p>
        </p:txBody>
      </p:sp>
      <p:sp>
        <p:nvSpPr>
          <p:cNvPr id="13328" name="Line 16"/>
          <p:cNvSpPr>
            <a:spLocks noChangeShapeType="1"/>
          </p:cNvSpPr>
          <p:nvPr/>
        </p:nvSpPr>
        <p:spPr bwMode="auto">
          <a:xfrm>
            <a:off x="4572000" y="3933825"/>
            <a:ext cx="0" cy="503238"/>
          </a:xfrm>
          <a:prstGeom prst="line">
            <a:avLst/>
          </a:prstGeom>
          <a:noFill/>
          <a:ln w="63500">
            <a:solidFill>
              <a:srgbClr val="0066FF"/>
            </a:solidFill>
            <a:round/>
            <a:headEnd/>
            <a:tailEnd type="triangle" w="med" len="med"/>
          </a:ln>
          <a:effectLst/>
        </p:spPr>
        <p:txBody>
          <a:bodyPr lIns="90000" tIns="46800" rIns="90000" bIns="46800">
            <a:spAutoFit/>
          </a:bodyPr>
          <a:lstStyle/>
          <a:p>
            <a:endParaRPr lang="it-IT"/>
          </a:p>
        </p:txBody>
      </p:sp>
      <p:sp>
        <p:nvSpPr>
          <p:cNvPr id="13329" name="Line 17"/>
          <p:cNvSpPr>
            <a:spLocks noChangeShapeType="1"/>
          </p:cNvSpPr>
          <p:nvPr/>
        </p:nvSpPr>
        <p:spPr bwMode="auto">
          <a:xfrm>
            <a:off x="6011863" y="3933825"/>
            <a:ext cx="865187" cy="287338"/>
          </a:xfrm>
          <a:prstGeom prst="line">
            <a:avLst/>
          </a:prstGeom>
          <a:noFill/>
          <a:ln w="63500">
            <a:solidFill>
              <a:srgbClr val="0066FF"/>
            </a:solidFill>
            <a:round/>
            <a:headEnd/>
            <a:tailEnd type="triangle" w="med" len="med"/>
          </a:ln>
          <a:effectLst/>
        </p:spPr>
        <p:txBody>
          <a:bodyPr lIns="90000" tIns="46800" rIns="90000" bIns="46800">
            <a:spAutoFit/>
          </a:bodyP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4"/>
          <p:cNvSpPr>
            <a:spLocks noGrp="1"/>
          </p:cNvSpPr>
          <p:nvPr>
            <p:ph type="sldNum" sz="quarter" idx="10"/>
          </p:nvPr>
        </p:nvSpPr>
        <p:spPr/>
        <p:txBody>
          <a:bodyPr/>
          <a:lstStyle/>
          <a:p>
            <a:fld id="{00D9BE39-27E6-4FD6-A446-E87F527CCD07}" type="slidenum">
              <a:rPr lang="it-IT"/>
              <a:pPr/>
              <a:t>18</a:t>
            </a:fld>
            <a:endParaRPr lang="it-IT"/>
          </a:p>
        </p:txBody>
      </p:sp>
      <p:sp>
        <p:nvSpPr>
          <p:cNvPr id="44055" name="Oval 23"/>
          <p:cNvSpPr>
            <a:spLocks noChangeArrowheads="1"/>
          </p:cNvSpPr>
          <p:nvPr/>
        </p:nvSpPr>
        <p:spPr bwMode="auto">
          <a:xfrm>
            <a:off x="1979613" y="5516563"/>
            <a:ext cx="3529012" cy="720725"/>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44054" name="Line 22"/>
          <p:cNvSpPr>
            <a:spLocks noChangeShapeType="1"/>
          </p:cNvSpPr>
          <p:nvPr/>
        </p:nvSpPr>
        <p:spPr bwMode="auto">
          <a:xfrm>
            <a:off x="3348038" y="1773238"/>
            <a:ext cx="1944687" cy="0"/>
          </a:xfrm>
          <a:prstGeom prst="line">
            <a:avLst/>
          </a:prstGeom>
          <a:noFill/>
          <a:ln w="3175">
            <a:solidFill>
              <a:srgbClr val="93D5F9"/>
            </a:solidFill>
            <a:round/>
            <a:headEnd/>
            <a:tailEnd/>
          </a:ln>
          <a:effectLst/>
        </p:spPr>
        <p:txBody>
          <a:bodyPr lIns="90000" tIns="46800" rIns="90000" bIns="46800">
            <a:spAutoFit/>
          </a:bodyPr>
          <a:lstStyle/>
          <a:p>
            <a:endParaRPr lang="it-IT"/>
          </a:p>
        </p:txBody>
      </p:sp>
      <p:sp>
        <p:nvSpPr>
          <p:cNvPr id="44034" name="Rectangle 2"/>
          <p:cNvSpPr>
            <a:spLocks noGrp="1" noChangeArrowheads="1"/>
          </p:cNvSpPr>
          <p:nvPr>
            <p:ph type="title"/>
          </p:nvPr>
        </p:nvSpPr>
        <p:spPr>
          <a:ln/>
        </p:spPr>
        <p:txBody>
          <a:bodyPr/>
          <a:lstStyle/>
          <a:p>
            <a:pPr algn="r"/>
            <a:r>
              <a:rPr lang="it-IT"/>
              <a:t>TRATTATO DI MAASTRICHT</a:t>
            </a:r>
          </a:p>
        </p:txBody>
      </p:sp>
      <p:pic>
        <p:nvPicPr>
          <p:cNvPr id="44049" name="Picture 17" descr="maastricht 3"/>
          <p:cNvPicPr>
            <a:picLocks noGrp="1" noChangeAspect="1" noChangeArrowheads="1"/>
          </p:cNvPicPr>
          <p:nvPr>
            <p:ph sz="half" idx="1"/>
          </p:nvPr>
        </p:nvPicPr>
        <p:blipFill>
          <a:blip r:embed="rId3" cstate="print">
            <a:lum bright="12000"/>
          </a:blip>
          <a:srcRect/>
          <a:stretch>
            <a:fillRect/>
          </a:stretch>
        </p:blipFill>
        <p:spPr>
          <a:xfrm>
            <a:off x="5219700" y="1628775"/>
            <a:ext cx="3168650" cy="1847850"/>
          </a:xfrm>
          <a:noFill/>
          <a:ln/>
        </p:spPr>
      </p:pic>
      <p:sp>
        <p:nvSpPr>
          <p:cNvPr id="44046" name="Text Box 14"/>
          <p:cNvSpPr txBox="1">
            <a:spLocks noChangeArrowheads="1"/>
          </p:cNvSpPr>
          <p:nvPr/>
        </p:nvSpPr>
        <p:spPr bwMode="auto">
          <a:xfrm>
            <a:off x="827088" y="2636838"/>
            <a:ext cx="6985000" cy="3541612"/>
          </a:xfrm>
          <a:prstGeom prst="rect">
            <a:avLst/>
          </a:prstGeom>
          <a:noFill/>
          <a:ln w="63500">
            <a:noFill/>
            <a:miter lim="800000"/>
            <a:headEnd/>
            <a:tailEnd/>
          </a:ln>
          <a:effectLst/>
        </p:spPr>
        <p:txBody>
          <a:bodyPr lIns="90000" tIns="46800" rIns="90000" bIns="46800">
            <a:spAutoFit/>
          </a:bodyPr>
          <a:lstStyle/>
          <a:p>
            <a:pPr algn="l"/>
            <a:r>
              <a:rPr lang="it-IT" dirty="0"/>
              <a:t>7 Febbraio 1992 </a:t>
            </a:r>
          </a:p>
          <a:p>
            <a:pPr algn="l"/>
            <a:endParaRPr lang="it-IT" dirty="0"/>
          </a:p>
          <a:p>
            <a:pPr algn="l"/>
            <a:r>
              <a:rPr lang="it-IT" dirty="0"/>
              <a:t>Viene firmato a </a:t>
            </a:r>
            <a:r>
              <a:rPr lang="it-IT" b="1" dirty="0">
                <a:solidFill>
                  <a:srgbClr val="FF0000"/>
                </a:solidFill>
              </a:rPr>
              <a:t>Maastricht</a:t>
            </a:r>
            <a:r>
              <a:rPr lang="it-IT" dirty="0"/>
              <a:t> il Trattato istitutivo dell'Unione Europea, che entra in vigore il 1 novembre 1993.</a:t>
            </a:r>
          </a:p>
          <a:p>
            <a:pPr algn="l"/>
            <a:endParaRPr lang="it-IT" dirty="0"/>
          </a:p>
          <a:p>
            <a:pPr algn="l"/>
            <a:r>
              <a:rPr lang="it-IT" dirty="0"/>
              <a:t>Nasce l'Unione Europea </a:t>
            </a:r>
          </a:p>
        </p:txBody>
      </p:sp>
      <p:sp>
        <p:nvSpPr>
          <p:cNvPr id="44047" name="Oval 15"/>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44048" name="Text Box 16"/>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1992</a:t>
            </a:r>
          </a:p>
        </p:txBody>
      </p:sp>
      <p:sp>
        <p:nvSpPr>
          <p:cNvPr id="10" name="CasellaDiTesto 9"/>
          <p:cNvSpPr txBox="1"/>
          <p:nvPr/>
        </p:nvSpPr>
        <p:spPr>
          <a:xfrm>
            <a:off x="4211960" y="5157192"/>
            <a:ext cx="4320480" cy="338554"/>
          </a:xfrm>
          <a:prstGeom prst="rect">
            <a:avLst/>
          </a:prstGeom>
          <a:noFill/>
        </p:spPr>
        <p:txBody>
          <a:bodyPr wrap="square" rtlCol="0">
            <a:spAutoFit/>
          </a:bodyPr>
          <a:lstStyle/>
          <a:p>
            <a:r>
              <a:rPr lang="it-IT" sz="1600" b="1" dirty="0" smtClean="0"/>
              <a:t>2</a:t>
            </a:r>
            <a:r>
              <a:rPr lang="it-IT" sz="1600" b="1" dirty="0" smtClean="0"/>
              <a:t>° e 3°  Conferenza intergovernativa (CIG)</a:t>
            </a:r>
            <a:endParaRPr lang="it-IT" sz="1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4"/>
          <p:cNvSpPr>
            <a:spLocks noGrp="1"/>
          </p:cNvSpPr>
          <p:nvPr>
            <p:ph type="sldNum" sz="quarter" idx="10"/>
          </p:nvPr>
        </p:nvSpPr>
        <p:spPr/>
        <p:txBody>
          <a:bodyPr/>
          <a:lstStyle/>
          <a:p>
            <a:fld id="{82B10980-70B6-44B9-8532-D286B4DEBF94}" type="slidenum">
              <a:rPr lang="it-IT"/>
              <a:pPr/>
              <a:t>19</a:t>
            </a:fld>
            <a:endParaRPr lang="it-IT"/>
          </a:p>
        </p:txBody>
      </p:sp>
      <p:sp>
        <p:nvSpPr>
          <p:cNvPr id="49154" name="Rectangle 2"/>
          <p:cNvSpPr>
            <a:spLocks noGrp="1" noChangeArrowheads="1"/>
          </p:cNvSpPr>
          <p:nvPr>
            <p:ph type="title"/>
          </p:nvPr>
        </p:nvSpPr>
        <p:spPr>
          <a:ln/>
        </p:spPr>
        <p:txBody>
          <a:bodyPr/>
          <a:lstStyle/>
          <a:p>
            <a:pPr algn="r"/>
            <a:r>
              <a:rPr lang="it-IT"/>
              <a:t>TRATTATO DI MAASTRICHT</a:t>
            </a:r>
          </a:p>
        </p:txBody>
      </p:sp>
      <p:sp>
        <p:nvSpPr>
          <p:cNvPr id="49161" name="Text Box 9"/>
          <p:cNvSpPr txBox="1">
            <a:spLocks noChangeArrowheads="1"/>
          </p:cNvSpPr>
          <p:nvPr/>
        </p:nvSpPr>
        <p:spPr bwMode="auto">
          <a:xfrm>
            <a:off x="611188" y="1412875"/>
            <a:ext cx="7991475" cy="57943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Istituzione  dell’ UE</a:t>
            </a:r>
            <a:endParaRPr lang="it-IT" sz="2400"/>
          </a:p>
        </p:txBody>
      </p:sp>
      <p:sp>
        <p:nvSpPr>
          <p:cNvPr id="49162" name="Text Box 10"/>
          <p:cNvSpPr txBox="1">
            <a:spLocks noChangeArrowheads="1"/>
          </p:cNvSpPr>
          <p:nvPr/>
        </p:nvSpPr>
        <p:spPr bwMode="auto">
          <a:xfrm>
            <a:off x="4284663" y="1484313"/>
            <a:ext cx="4535487" cy="70167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a:t>nella cui organizzazione sono ricondotte Ceca, Euratom e Cee</a:t>
            </a:r>
          </a:p>
        </p:txBody>
      </p:sp>
      <p:sp>
        <p:nvSpPr>
          <p:cNvPr id="49163" name="Text Box 11"/>
          <p:cNvSpPr txBox="1">
            <a:spLocks noChangeArrowheads="1"/>
          </p:cNvSpPr>
          <p:nvPr/>
        </p:nvSpPr>
        <p:spPr bwMode="auto">
          <a:xfrm>
            <a:off x="611188" y="2276475"/>
            <a:ext cx="7991475" cy="57943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Istituzione  della cittadinanza europea</a:t>
            </a:r>
            <a:endParaRPr lang="it-IT" sz="2400"/>
          </a:p>
        </p:txBody>
      </p:sp>
      <p:sp>
        <p:nvSpPr>
          <p:cNvPr id="49164" name="Text Box 12"/>
          <p:cNvSpPr txBox="1">
            <a:spLocks noChangeArrowheads="1"/>
          </p:cNvSpPr>
          <p:nvPr/>
        </p:nvSpPr>
        <p:spPr bwMode="auto">
          <a:xfrm>
            <a:off x="539750" y="4005263"/>
            <a:ext cx="7991475"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Fissazione tappe per l’unione monetaria</a:t>
            </a:r>
            <a:endParaRPr lang="it-IT" sz="2400"/>
          </a:p>
        </p:txBody>
      </p:sp>
      <p:sp>
        <p:nvSpPr>
          <p:cNvPr id="49165" name="Text Box 13"/>
          <p:cNvSpPr txBox="1">
            <a:spLocks noChangeArrowheads="1"/>
          </p:cNvSpPr>
          <p:nvPr/>
        </p:nvSpPr>
        <p:spPr bwMode="auto">
          <a:xfrm>
            <a:off x="612775" y="4508500"/>
            <a:ext cx="7272338" cy="39687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a:t>Banca centrale europea e moneta unica</a:t>
            </a:r>
          </a:p>
        </p:txBody>
      </p:sp>
      <p:sp>
        <p:nvSpPr>
          <p:cNvPr id="49166" name="Text Box 14"/>
          <p:cNvSpPr txBox="1">
            <a:spLocks noChangeArrowheads="1"/>
          </p:cNvSpPr>
          <p:nvPr/>
        </p:nvSpPr>
        <p:spPr bwMode="auto">
          <a:xfrm>
            <a:off x="611188" y="4941888"/>
            <a:ext cx="7991475"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Introduzione del principio di sussidiarietà</a:t>
            </a:r>
            <a:endParaRPr lang="it-IT" sz="2400"/>
          </a:p>
        </p:txBody>
      </p:sp>
      <p:sp>
        <p:nvSpPr>
          <p:cNvPr id="49167" name="Text Box 15"/>
          <p:cNvSpPr txBox="1">
            <a:spLocks noChangeArrowheads="1"/>
          </p:cNvSpPr>
          <p:nvPr/>
        </p:nvSpPr>
        <p:spPr bwMode="auto">
          <a:xfrm>
            <a:off x="755650" y="5446713"/>
            <a:ext cx="7993063" cy="100647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a:t>Nei settori che non sono di competenza esclusiva dell’Unione, questa può intervenire solo se  gli Stati non sono in grado di realizzare, con le proprie forze gli obiettivi proposti</a:t>
            </a:r>
          </a:p>
        </p:txBody>
      </p:sp>
      <p:sp>
        <p:nvSpPr>
          <p:cNvPr id="49168" name="AutoShape 16"/>
          <p:cNvSpPr>
            <a:spLocks noChangeArrowheads="1"/>
          </p:cNvSpPr>
          <p:nvPr/>
        </p:nvSpPr>
        <p:spPr bwMode="auto">
          <a:xfrm>
            <a:off x="323850" y="148431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49169" name="AutoShape 17"/>
          <p:cNvSpPr>
            <a:spLocks noChangeArrowheads="1"/>
          </p:cNvSpPr>
          <p:nvPr/>
        </p:nvSpPr>
        <p:spPr bwMode="auto">
          <a:xfrm>
            <a:off x="395288" y="2420938"/>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49170" name="AutoShape 18"/>
          <p:cNvSpPr>
            <a:spLocks noChangeArrowheads="1"/>
          </p:cNvSpPr>
          <p:nvPr/>
        </p:nvSpPr>
        <p:spPr bwMode="auto">
          <a:xfrm>
            <a:off x="323850" y="422116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49171" name="AutoShape 19"/>
          <p:cNvSpPr>
            <a:spLocks noChangeArrowheads="1"/>
          </p:cNvSpPr>
          <p:nvPr/>
        </p:nvSpPr>
        <p:spPr bwMode="auto">
          <a:xfrm>
            <a:off x="395288" y="5086350"/>
            <a:ext cx="215900" cy="287338"/>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49172" name="Text Box 20"/>
          <p:cNvSpPr txBox="1">
            <a:spLocks noChangeArrowheads="1"/>
          </p:cNvSpPr>
          <p:nvPr/>
        </p:nvSpPr>
        <p:spPr bwMode="auto">
          <a:xfrm>
            <a:off x="684213" y="2924175"/>
            <a:ext cx="8459787"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Impegno per una politica estera e di sicurezza comuni</a:t>
            </a:r>
            <a:endParaRPr lang="it-IT" sz="2400"/>
          </a:p>
        </p:txBody>
      </p:sp>
      <p:sp>
        <p:nvSpPr>
          <p:cNvPr id="49173" name="AutoShape 21"/>
          <p:cNvSpPr>
            <a:spLocks noChangeArrowheads="1"/>
          </p:cNvSpPr>
          <p:nvPr/>
        </p:nvSpPr>
        <p:spPr bwMode="auto">
          <a:xfrm>
            <a:off x="395288" y="314166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3"/>
          <p:cNvSpPr>
            <a:spLocks noGrp="1"/>
          </p:cNvSpPr>
          <p:nvPr>
            <p:ph type="sldNum" sz="quarter" idx="10"/>
          </p:nvPr>
        </p:nvSpPr>
        <p:spPr/>
        <p:txBody>
          <a:bodyPr/>
          <a:lstStyle/>
          <a:p>
            <a:fld id="{A39E23D5-6398-4299-B8D8-CABA681EE183}" type="slidenum">
              <a:rPr lang="it-IT"/>
              <a:pPr/>
              <a:t>2</a:t>
            </a:fld>
            <a:endParaRPr lang="it-IT"/>
          </a:p>
        </p:txBody>
      </p:sp>
      <p:sp>
        <p:nvSpPr>
          <p:cNvPr id="10242" name="Rectangle 2"/>
          <p:cNvSpPr>
            <a:spLocks noGrp="1" noChangeArrowheads="1"/>
          </p:cNvSpPr>
          <p:nvPr>
            <p:ph type="title"/>
          </p:nvPr>
        </p:nvSpPr>
        <p:spPr>
          <a:ln/>
        </p:spPr>
        <p:txBody>
          <a:bodyPr/>
          <a:lstStyle/>
          <a:p>
            <a:pPr algn="r"/>
            <a:r>
              <a:rPr lang="it-IT"/>
              <a:t>INTEGRAZIONE EUROPEA</a:t>
            </a:r>
          </a:p>
        </p:txBody>
      </p:sp>
      <p:sp>
        <p:nvSpPr>
          <p:cNvPr id="10245" name="Text Box 5"/>
          <p:cNvSpPr txBox="1">
            <a:spLocks noChangeArrowheads="1"/>
          </p:cNvSpPr>
          <p:nvPr/>
        </p:nvSpPr>
        <p:spPr bwMode="auto">
          <a:xfrm>
            <a:off x="1331913" y="2420938"/>
            <a:ext cx="7488237" cy="366712"/>
          </a:xfrm>
          <a:prstGeom prst="rect">
            <a:avLst/>
          </a:prstGeom>
          <a:noFill/>
          <a:ln w="9525">
            <a:noFill/>
            <a:miter lim="800000"/>
            <a:headEnd/>
            <a:tailEnd/>
          </a:ln>
          <a:effectLst/>
        </p:spPr>
        <p:txBody>
          <a:bodyPr>
            <a:spAutoFit/>
          </a:bodyPr>
          <a:lstStyle/>
          <a:p>
            <a:pPr algn="l">
              <a:spcBef>
                <a:spcPct val="50000"/>
              </a:spcBef>
            </a:pPr>
            <a:endParaRPr lang="it-IT" sz="1800">
              <a:latin typeface="Verdana" pitchFamily="34" charset="0"/>
            </a:endParaRPr>
          </a:p>
        </p:txBody>
      </p:sp>
      <p:sp>
        <p:nvSpPr>
          <p:cNvPr id="10246" name="Text Box 6"/>
          <p:cNvSpPr txBox="1">
            <a:spLocks noChangeArrowheads="1"/>
          </p:cNvSpPr>
          <p:nvPr/>
        </p:nvSpPr>
        <p:spPr bwMode="auto">
          <a:xfrm>
            <a:off x="4067175" y="2997200"/>
            <a:ext cx="4679950" cy="366713"/>
          </a:xfrm>
          <a:prstGeom prst="rect">
            <a:avLst/>
          </a:prstGeom>
          <a:noFill/>
          <a:ln w="9525">
            <a:noFill/>
            <a:miter lim="800000"/>
            <a:headEnd/>
            <a:tailEnd/>
          </a:ln>
          <a:effectLst/>
        </p:spPr>
        <p:txBody>
          <a:bodyPr>
            <a:spAutoFit/>
          </a:bodyPr>
          <a:lstStyle/>
          <a:p>
            <a:pPr algn="l">
              <a:spcBef>
                <a:spcPct val="50000"/>
              </a:spcBef>
            </a:pPr>
            <a:endParaRPr lang="it-IT" sz="1800">
              <a:latin typeface="Verdana" pitchFamily="34" charset="0"/>
            </a:endParaRPr>
          </a:p>
        </p:txBody>
      </p:sp>
      <p:sp>
        <p:nvSpPr>
          <p:cNvPr id="10248" name="Text Box 8"/>
          <p:cNvSpPr txBox="1">
            <a:spLocks noChangeArrowheads="1"/>
          </p:cNvSpPr>
          <p:nvPr/>
        </p:nvSpPr>
        <p:spPr bwMode="auto">
          <a:xfrm>
            <a:off x="1258888" y="1700213"/>
            <a:ext cx="7272337" cy="58695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dirty="0" smtClean="0"/>
              <a:t>Progressiva  </a:t>
            </a:r>
            <a:r>
              <a:rPr lang="it-IT" dirty="0"/>
              <a:t>cooperazione </a:t>
            </a:r>
            <a:r>
              <a:rPr lang="it-IT" dirty="0" smtClean="0"/>
              <a:t>  in </a:t>
            </a:r>
            <a:r>
              <a:rPr lang="it-IT" dirty="0"/>
              <a:t>campo</a:t>
            </a:r>
          </a:p>
        </p:txBody>
      </p:sp>
      <p:sp>
        <p:nvSpPr>
          <p:cNvPr id="10251" name="Rectangle 11"/>
          <p:cNvSpPr>
            <a:spLocks noChangeArrowheads="1"/>
          </p:cNvSpPr>
          <p:nvPr/>
        </p:nvSpPr>
        <p:spPr bwMode="auto">
          <a:xfrm>
            <a:off x="900113" y="2997200"/>
            <a:ext cx="6048375" cy="1584325"/>
          </a:xfrm>
          <a:prstGeom prst="rect">
            <a:avLst/>
          </a:prstGeom>
          <a:noFill/>
          <a:ln w="63500">
            <a:noFill/>
            <a:miter lim="800000"/>
            <a:headEnd/>
            <a:tailEnd/>
          </a:ln>
          <a:effectLst/>
        </p:spPr>
        <p:txBody>
          <a:bodyPr wrap="none" lIns="90000" tIns="46800" rIns="90000" bIns="46800" anchor="ctr">
            <a:spAutoFit/>
          </a:bodyPr>
          <a:lstStyle/>
          <a:p>
            <a:endParaRPr lang="it-IT"/>
          </a:p>
        </p:txBody>
      </p:sp>
      <p:sp>
        <p:nvSpPr>
          <p:cNvPr id="10252" name="Rectangle 12"/>
          <p:cNvSpPr>
            <a:spLocks noChangeArrowheads="1"/>
          </p:cNvSpPr>
          <p:nvPr/>
        </p:nvSpPr>
        <p:spPr bwMode="auto">
          <a:xfrm>
            <a:off x="900113" y="2565400"/>
            <a:ext cx="2376487" cy="588963"/>
          </a:xfrm>
          <a:prstGeom prst="rect">
            <a:avLst/>
          </a:prstGeom>
          <a:solidFill>
            <a:srgbClr val="93D5F9">
              <a:alpha val="49001"/>
            </a:srgbClr>
          </a:solidFill>
          <a:ln w="9525">
            <a:solidFill>
              <a:srgbClr val="0099CC"/>
            </a:solidFill>
            <a:miter lim="800000"/>
            <a:headEnd/>
            <a:tailEnd/>
          </a:ln>
          <a:effectLst/>
        </p:spPr>
        <p:txBody>
          <a:bodyPr lIns="90000" tIns="46800" rIns="90000" bIns="46800" anchor="ctr">
            <a:spAutoFit/>
          </a:bodyPr>
          <a:lstStyle/>
          <a:p>
            <a:r>
              <a:rPr lang="it-IT"/>
              <a:t>economico</a:t>
            </a:r>
          </a:p>
        </p:txBody>
      </p:sp>
      <p:sp>
        <p:nvSpPr>
          <p:cNvPr id="10253" name="Rectangle 13"/>
          <p:cNvSpPr>
            <a:spLocks noChangeArrowheads="1"/>
          </p:cNvSpPr>
          <p:nvPr/>
        </p:nvSpPr>
        <p:spPr bwMode="auto">
          <a:xfrm>
            <a:off x="3419475" y="2565400"/>
            <a:ext cx="2160588" cy="588963"/>
          </a:xfrm>
          <a:prstGeom prst="rect">
            <a:avLst/>
          </a:prstGeom>
          <a:solidFill>
            <a:srgbClr val="93D5F9">
              <a:alpha val="49001"/>
            </a:srgbClr>
          </a:solidFill>
          <a:ln w="9525">
            <a:solidFill>
              <a:srgbClr val="0099CC"/>
            </a:solidFill>
            <a:miter lim="800000"/>
            <a:headEnd/>
            <a:tailEnd/>
          </a:ln>
          <a:effectLst/>
        </p:spPr>
        <p:txBody>
          <a:bodyPr lIns="90000" tIns="46800" rIns="90000" bIns="46800" anchor="ctr">
            <a:spAutoFit/>
          </a:bodyPr>
          <a:lstStyle/>
          <a:p>
            <a:r>
              <a:rPr lang="it-IT"/>
              <a:t>sociale</a:t>
            </a:r>
          </a:p>
        </p:txBody>
      </p:sp>
      <p:sp>
        <p:nvSpPr>
          <p:cNvPr id="10254" name="Rectangle 14"/>
          <p:cNvSpPr>
            <a:spLocks noChangeArrowheads="1"/>
          </p:cNvSpPr>
          <p:nvPr/>
        </p:nvSpPr>
        <p:spPr bwMode="auto">
          <a:xfrm>
            <a:off x="5724525" y="2565400"/>
            <a:ext cx="2232025" cy="588963"/>
          </a:xfrm>
          <a:prstGeom prst="rect">
            <a:avLst/>
          </a:prstGeom>
          <a:solidFill>
            <a:srgbClr val="93D5F9">
              <a:alpha val="49001"/>
            </a:srgbClr>
          </a:solidFill>
          <a:ln w="9525">
            <a:solidFill>
              <a:srgbClr val="0099CC"/>
            </a:solidFill>
            <a:miter lim="800000"/>
            <a:headEnd/>
            <a:tailEnd/>
          </a:ln>
          <a:effectLst/>
        </p:spPr>
        <p:txBody>
          <a:bodyPr lIns="90000" tIns="46800" rIns="90000" bIns="46800" anchor="ctr">
            <a:spAutoFit/>
          </a:bodyPr>
          <a:lstStyle/>
          <a:p>
            <a:r>
              <a:rPr lang="it-IT"/>
              <a:t>politico</a:t>
            </a:r>
          </a:p>
        </p:txBody>
      </p:sp>
      <p:sp>
        <p:nvSpPr>
          <p:cNvPr id="10255" name="Text Box 15"/>
          <p:cNvSpPr txBox="1">
            <a:spLocks noChangeArrowheads="1"/>
          </p:cNvSpPr>
          <p:nvPr/>
        </p:nvSpPr>
        <p:spPr bwMode="auto">
          <a:xfrm>
            <a:off x="2916238" y="3500438"/>
            <a:ext cx="3529012"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dei Paesi europei</a:t>
            </a:r>
          </a:p>
        </p:txBody>
      </p:sp>
      <p:sp>
        <p:nvSpPr>
          <p:cNvPr id="10256" name="Rectangle 16"/>
          <p:cNvSpPr>
            <a:spLocks noChangeArrowheads="1"/>
          </p:cNvSpPr>
          <p:nvPr/>
        </p:nvSpPr>
        <p:spPr bwMode="auto">
          <a:xfrm>
            <a:off x="3635896" y="1731973"/>
            <a:ext cx="2664966" cy="586957"/>
          </a:xfrm>
          <a:prstGeom prst="rect">
            <a:avLst/>
          </a:prstGeom>
          <a:noFill/>
          <a:ln w="63500">
            <a:solidFill>
              <a:srgbClr val="0099CC"/>
            </a:solidFill>
            <a:miter lim="800000"/>
            <a:headEnd/>
            <a:tailEnd/>
          </a:ln>
          <a:effectLst/>
        </p:spPr>
        <p:txBody>
          <a:bodyPr wrap="square" lIns="90000" tIns="46800" rIns="90000" bIns="46800" anchor="ctr">
            <a:spAutoFit/>
          </a:bodyPr>
          <a:lstStyle/>
          <a:p>
            <a:endParaRPr lang="it-IT"/>
          </a:p>
        </p:txBody>
      </p:sp>
      <p:sp>
        <p:nvSpPr>
          <p:cNvPr id="10257" name="Text Box 17"/>
          <p:cNvSpPr txBox="1">
            <a:spLocks noChangeArrowheads="1"/>
          </p:cNvSpPr>
          <p:nvPr/>
        </p:nvSpPr>
        <p:spPr bwMode="auto">
          <a:xfrm>
            <a:off x="4427538" y="4149725"/>
            <a:ext cx="719137" cy="57943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e</a:t>
            </a:r>
          </a:p>
        </p:txBody>
      </p:sp>
      <p:sp>
        <p:nvSpPr>
          <p:cNvPr id="10258" name="Text Box 18"/>
          <p:cNvSpPr txBox="1">
            <a:spLocks noChangeArrowheads="1"/>
          </p:cNvSpPr>
          <p:nvPr/>
        </p:nvSpPr>
        <p:spPr bwMode="auto">
          <a:xfrm>
            <a:off x="1619250" y="4941888"/>
            <a:ext cx="6985000" cy="58695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dirty="0"/>
              <a:t>armonizzazione </a:t>
            </a:r>
            <a:r>
              <a:rPr lang="it-IT" dirty="0" smtClean="0"/>
              <a:t> degli </a:t>
            </a:r>
            <a:r>
              <a:rPr lang="it-IT" dirty="0"/>
              <a:t>ordinamenti</a:t>
            </a:r>
          </a:p>
        </p:txBody>
      </p:sp>
      <p:sp>
        <p:nvSpPr>
          <p:cNvPr id="10259" name="Rectangle 19"/>
          <p:cNvSpPr>
            <a:spLocks noChangeArrowheads="1"/>
          </p:cNvSpPr>
          <p:nvPr/>
        </p:nvSpPr>
        <p:spPr bwMode="auto">
          <a:xfrm>
            <a:off x="1476945" y="4941888"/>
            <a:ext cx="3167063" cy="647700"/>
          </a:xfrm>
          <a:prstGeom prst="rect">
            <a:avLst/>
          </a:prstGeom>
          <a:noFill/>
          <a:ln w="63500">
            <a:solidFill>
              <a:srgbClr val="0099CC"/>
            </a:solidFill>
            <a:miter lim="800000"/>
            <a:headEnd/>
            <a:tailEnd/>
          </a:ln>
          <a:effectLst/>
        </p:spPr>
        <p:txBody>
          <a:bodyPr wrap="none" lIns="90000" tIns="46800" rIns="90000" bIns="46800" anchor="ctr">
            <a:spAutoFit/>
          </a:bodyPr>
          <a:lstStyle/>
          <a:p>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4"/>
          <p:cNvSpPr>
            <a:spLocks noGrp="1"/>
          </p:cNvSpPr>
          <p:nvPr>
            <p:ph type="sldNum" sz="quarter" idx="10"/>
          </p:nvPr>
        </p:nvSpPr>
        <p:spPr/>
        <p:txBody>
          <a:bodyPr/>
          <a:lstStyle/>
          <a:p>
            <a:fld id="{F28C9F21-7874-4ED9-B31F-843207216361}" type="slidenum">
              <a:rPr lang="it-IT"/>
              <a:pPr/>
              <a:t>20</a:t>
            </a:fld>
            <a:endParaRPr lang="it-IT"/>
          </a:p>
        </p:txBody>
      </p:sp>
      <p:sp>
        <p:nvSpPr>
          <p:cNvPr id="51202" name="Rectangle 2"/>
          <p:cNvSpPr>
            <a:spLocks noGrp="1" noChangeArrowheads="1"/>
          </p:cNvSpPr>
          <p:nvPr>
            <p:ph type="title"/>
          </p:nvPr>
        </p:nvSpPr>
        <p:spPr>
          <a:ln/>
        </p:spPr>
        <p:txBody>
          <a:bodyPr/>
          <a:lstStyle/>
          <a:p>
            <a:pPr algn="r"/>
            <a:r>
              <a:rPr lang="it-IT"/>
              <a:t>TRATTATO DI MAASTRICHT</a:t>
            </a:r>
          </a:p>
        </p:txBody>
      </p:sp>
      <p:sp>
        <p:nvSpPr>
          <p:cNvPr id="51216" name="Text Box 16"/>
          <p:cNvSpPr txBox="1">
            <a:spLocks noChangeArrowheads="1"/>
          </p:cNvSpPr>
          <p:nvPr/>
        </p:nvSpPr>
        <p:spPr bwMode="auto">
          <a:xfrm>
            <a:off x="755650" y="1341438"/>
            <a:ext cx="7777163"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Allargamento delle competenze a</a:t>
            </a:r>
          </a:p>
        </p:txBody>
      </p:sp>
      <p:sp>
        <p:nvSpPr>
          <p:cNvPr id="51217" name="Text Box 17"/>
          <p:cNvSpPr txBox="1">
            <a:spLocks noChangeArrowheads="1"/>
          </p:cNvSpPr>
          <p:nvPr/>
        </p:nvSpPr>
        <p:spPr bwMode="auto">
          <a:xfrm>
            <a:off x="827088" y="2205038"/>
            <a:ext cx="4537075" cy="522287"/>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affari economici e monetari</a:t>
            </a:r>
          </a:p>
        </p:txBody>
      </p:sp>
      <p:sp>
        <p:nvSpPr>
          <p:cNvPr id="51218" name="Text Box 18"/>
          <p:cNvSpPr txBox="1">
            <a:spLocks noChangeArrowheads="1"/>
          </p:cNvSpPr>
          <p:nvPr/>
        </p:nvSpPr>
        <p:spPr bwMode="auto">
          <a:xfrm>
            <a:off x="6156325" y="1989138"/>
            <a:ext cx="1943100" cy="522287"/>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agricoltura</a:t>
            </a:r>
          </a:p>
        </p:txBody>
      </p:sp>
      <p:sp>
        <p:nvSpPr>
          <p:cNvPr id="51219" name="Text Box 19"/>
          <p:cNvSpPr txBox="1">
            <a:spLocks noChangeArrowheads="1"/>
          </p:cNvSpPr>
          <p:nvPr/>
        </p:nvSpPr>
        <p:spPr bwMode="auto">
          <a:xfrm>
            <a:off x="611188" y="2997200"/>
            <a:ext cx="2374900" cy="522288"/>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immigrazione</a:t>
            </a:r>
          </a:p>
        </p:txBody>
      </p:sp>
      <p:sp>
        <p:nvSpPr>
          <p:cNvPr id="51220" name="Text Box 20"/>
          <p:cNvSpPr txBox="1">
            <a:spLocks noChangeArrowheads="1"/>
          </p:cNvSpPr>
          <p:nvPr/>
        </p:nvSpPr>
        <p:spPr bwMode="auto">
          <a:xfrm>
            <a:off x="3708400" y="3068638"/>
            <a:ext cx="1657350" cy="522287"/>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trasporti</a:t>
            </a:r>
          </a:p>
        </p:txBody>
      </p:sp>
      <p:sp>
        <p:nvSpPr>
          <p:cNvPr id="51221" name="Text Box 21"/>
          <p:cNvSpPr txBox="1">
            <a:spLocks noChangeArrowheads="1"/>
          </p:cNvSpPr>
          <p:nvPr/>
        </p:nvSpPr>
        <p:spPr bwMode="auto">
          <a:xfrm>
            <a:off x="5724525" y="3429000"/>
            <a:ext cx="1657350" cy="522288"/>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fisco</a:t>
            </a:r>
          </a:p>
        </p:txBody>
      </p:sp>
      <p:sp>
        <p:nvSpPr>
          <p:cNvPr id="51222" name="Text Box 22"/>
          <p:cNvSpPr txBox="1">
            <a:spLocks noChangeArrowheads="1"/>
          </p:cNvSpPr>
          <p:nvPr/>
        </p:nvSpPr>
        <p:spPr bwMode="auto">
          <a:xfrm>
            <a:off x="1692275" y="3860800"/>
            <a:ext cx="2665413" cy="522288"/>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occupazione</a:t>
            </a:r>
          </a:p>
        </p:txBody>
      </p:sp>
      <p:sp>
        <p:nvSpPr>
          <p:cNvPr id="51223" name="Text Box 23"/>
          <p:cNvSpPr txBox="1">
            <a:spLocks noChangeArrowheads="1"/>
          </p:cNvSpPr>
          <p:nvPr/>
        </p:nvSpPr>
        <p:spPr bwMode="auto">
          <a:xfrm>
            <a:off x="684213" y="4652963"/>
            <a:ext cx="2449512" cy="522287"/>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commercio</a:t>
            </a:r>
          </a:p>
        </p:txBody>
      </p:sp>
      <p:sp>
        <p:nvSpPr>
          <p:cNvPr id="51224" name="Text Box 24"/>
          <p:cNvSpPr txBox="1">
            <a:spLocks noChangeArrowheads="1"/>
          </p:cNvSpPr>
          <p:nvPr/>
        </p:nvSpPr>
        <p:spPr bwMode="auto">
          <a:xfrm>
            <a:off x="4859338" y="4221163"/>
            <a:ext cx="2520950" cy="522287"/>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politica sociale</a:t>
            </a:r>
          </a:p>
        </p:txBody>
      </p:sp>
      <p:sp>
        <p:nvSpPr>
          <p:cNvPr id="51225" name="Text Box 25"/>
          <p:cNvSpPr txBox="1">
            <a:spLocks noChangeArrowheads="1"/>
          </p:cNvSpPr>
          <p:nvPr/>
        </p:nvSpPr>
        <p:spPr bwMode="auto">
          <a:xfrm>
            <a:off x="1042988" y="5516563"/>
            <a:ext cx="3744912" cy="522287"/>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educazione e cultura</a:t>
            </a:r>
          </a:p>
        </p:txBody>
      </p:sp>
      <p:sp>
        <p:nvSpPr>
          <p:cNvPr id="51226" name="Text Box 26"/>
          <p:cNvSpPr txBox="1">
            <a:spLocks noChangeArrowheads="1"/>
          </p:cNvSpPr>
          <p:nvPr/>
        </p:nvSpPr>
        <p:spPr bwMode="auto">
          <a:xfrm>
            <a:off x="5003800" y="5084763"/>
            <a:ext cx="3851275" cy="522287"/>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consumatori e salute</a:t>
            </a:r>
          </a:p>
        </p:txBody>
      </p:sp>
      <p:sp>
        <p:nvSpPr>
          <p:cNvPr id="51227" name="Text Box 27"/>
          <p:cNvSpPr txBox="1">
            <a:spLocks noChangeArrowheads="1"/>
          </p:cNvSpPr>
          <p:nvPr/>
        </p:nvSpPr>
        <p:spPr bwMode="auto">
          <a:xfrm>
            <a:off x="5219700" y="5876925"/>
            <a:ext cx="1657350" cy="522288"/>
          </a:xfrm>
          <a:prstGeom prst="rect">
            <a:avLst/>
          </a:prstGeom>
          <a:noFill/>
          <a:ln w="3175">
            <a:solidFill>
              <a:schemeClr val="accent1"/>
            </a:solidFill>
            <a:miter lim="800000"/>
            <a:headEnd/>
            <a:tailEnd/>
          </a:ln>
          <a:effectLst/>
        </p:spPr>
        <p:txBody>
          <a:bodyPr lIns="90000" tIns="46800" rIns="90000" bIns="46800">
            <a:spAutoFit/>
          </a:bodyPr>
          <a:lstStyle/>
          <a:p>
            <a:pPr>
              <a:spcBef>
                <a:spcPct val="50000"/>
              </a:spcBef>
            </a:pPr>
            <a:r>
              <a:rPr lang="it-IT" sz="2800"/>
              <a:t>ricerca</a:t>
            </a:r>
          </a:p>
        </p:txBody>
      </p:sp>
      <p:sp>
        <p:nvSpPr>
          <p:cNvPr id="51228" name="Text Box 28"/>
          <p:cNvSpPr txBox="1">
            <a:spLocks noChangeArrowheads="1"/>
          </p:cNvSpPr>
          <p:nvPr/>
        </p:nvSpPr>
        <p:spPr bwMode="auto">
          <a:xfrm>
            <a:off x="7164388" y="2708275"/>
            <a:ext cx="1657350" cy="522288"/>
          </a:xfrm>
          <a:prstGeom prst="rect">
            <a:avLst/>
          </a:prstGeom>
          <a:noFill/>
          <a:ln w="3175">
            <a:solidFill>
              <a:schemeClr val="accent1"/>
            </a:solidFill>
            <a:miter lim="800000"/>
            <a:headEnd/>
            <a:tailEnd/>
          </a:ln>
          <a:effectLst/>
        </p:spPr>
        <p:txBody>
          <a:bodyPr lIns="90000" tIns="46800" rIns="90000" bIns="46800">
            <a:spAutoFit/>
          </a:bodyPr>
          <a:lstStyle/>
          <a:p>
            <a:pPr algn="l">
              <a:spcBef>
                <a:spcPct val="50000"/>
              </a:spcBef>
            </a:pPr>
            <a:r>
              <a:rPr lang="it-IT" sz="2800"/>
              <a:t>ambiente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4"/>
          <p:cNvSpPr>
            <a:spLocks noGrp="1"/>
          </p:cNvSpPr>
          <p:nvPr>
            <p:ph type="sldNum" sz="quarter" idx="10"/>
          </p:nvPr>
        </p:nvSpPr>
        <p:spPr/>
        <p:txBody>
          <a:bodyPr/>
          <a:lstStyle/>
          <a:p>
            <a:fld id="{ACB3649E-9F0F-47E6-BA2C-0E05A3E382BB}" type="slidenum">
              <a:rPr lang="it-IT"/>
              <a:pPr/>
              <a:t>21</a:t>
            </a:fld>
            <a:endParaRPr lang="it-IT"/>
          </a:p>
        </p:txBody>
      </p:sp>
      <p:sp>
        <p:nvSpPr>
          <p:cNvPr id="69634" name="Rectangle 2"/>
          <p:cNvSpPr>
            <a:spLocks noGrp="1" noChangeArrowheads="1"/>
          </p:cNvSpPr>
          <p:nvPr>
            <p:ph type="title"/>
          </p:nvPr>
        </p:nvSpPr>
        <p:spPr>
          <a:ln/>
        </p:spPr>
        <p:txBody>
          <a:bodyPr/>
          <a:lstStyle/>
          <a:p>
            <a:pPr algn="r"/>
            <a:r>
              <a:rPr lang="it-IT"/>
              <a:t>TRATTATO DI MAASTRICHT</a:t>
            </a:r>
          </a:p>
        </p:txBody>
      </p:sp>
      <p:sp>
        <p:nvSpPr>
          <p:cNvPr id="69635" name="Text Box 3"/>
          <p:cNvSpPr txBox="1">
            <a:spLocks noChangeArrowheads="1"/>
          </p:cNvSpPr>
          <p:nvPr/>
        </p:nvSpPr>
        <p:spPr bwMode="auto">
          <a:xfrm>
            <a:off x="2987675" y="1268413"/>
            <a:ext cx="3671888"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 tre pilastri dell’UE</a:t>
            </a:r>
          </a:p>
        </p:txBody>
      </p:sp>
      <p:sp>
        <p:nvSpPr>
          <p:cNvPr id="69648" name="AutoShape 16"/>
          <p:cNvSpPr>
            <a:spLocks noChangeArrowheads="1"/>
          </p:cNvSpPr>
          <p:nvPr/>
        </p:nvSpPr>
        <p:spPr bwMode="auto">
          <a:xfrm>
            <a:off x="1619250" y="1916113"/>
            <a:ext cx="6264275" cy="1368425"/>
          </a:xfrm>
          <a:prstGeom prst="triangle">
            <a:avLst>
              <a:gd name="adj" fmla="val 50000"/>
            </a:avLst>
          </a:prstGeom>
          <a:solidFill>
            <a:srgbClr val="93D5F9">
              <a:alpha val="48000"/>
            </a:srgbClr>
          </a:solidFill>
          <a:ln w="63500">
            <a:noFill/>
            <a:miter lim="800000"/>
            <a:headEnd/>
            <a:tailEnd/>
          </a:ln>
          <a:effectLst/>
        </p:spPr>
        <p:txBody>
          <a:bodyPr lIns="90000" tIns="46800" rIns="90000" bIns="46800" anchor="ctr">
            <a:spAutoFit/>
          </a:bodyPr>
          <a:lstStyle/>
          <a:p>
            <a:endParaRPr lang="it-IT"/>
          </a:p>
        </p:txBody>
      </p:sp>
      <p:sp>
        <p:nvSpPr>
          <p:cNvPr id="69649" name="Text Box 17"/>
          <p:cNvSpPr txBox="1">
            <a:spLocks noChangeArrowheads="1"/>
          </p:cNvSpPr>
          <p:nvPr/>
        </p:nvSpPr>
        <p:spPr bwMode="auto">
          <a:xfrm>
            <a:off x="900113" y="3716338"/>
            <a:ext cx="2303462" cy="1552575"/>
          </a:xfrm>
          <a:prstGeom prst="rect">
            <a:avLst/>
          </a:prstGeom>
          <a:noFill/>
          <a:ln w="63500">
            <a:noFill/>
            <a:miter lim="800000"/>
            <a:headEnd/>
            <a:tailEnd/>
          </a:ln>
          <a:effectLst/>
        </p:spPr>
        <p:txBody>
          <a:bodyPr lIns="90000" tIns="46800" rIns="90000" bIns="46800">
            <a:spAutoFit/>
          </a:bodyPr>
          <a:lstStyle/>
          <a:p>
            <a:pPr>
              <a:spcBef>
                <a:spcPct val="50000"/>
              </a:spcBef>
            </a:pPr>
            <a:r>
              <a:rPr lang="it-IT" sz="2400" b="1"/>
              <a:t>CE+ </a:t>
            </a:r>
          </a:p>
          <a:p>
            <a:pPr>
              <a:spcBef>
                <a:spcPct val="50000"/>
              </a:spcBef>
            </a:pPr>
            <a:r>
              <a:rPr lang="it-IT" sz="2400" b="1"/>
              <a:t>CECA+</a:t>
            </a:r>
          </a:p>
          <a:p>
            <a:pPr>
              <a:spcBef>
                <a:spcPct val="50000"/>
              </a:spcBef>
            </a:pPr>
            <a:r>
              <a:rPr lang="it-IT" sz="2400" b="1"/>
              <a:t>EURATOM</a:t>
            </a:r>
          </a:p>
        </p:txBody>
      </p:sp>
      <p:sp>
        <p:nvSpPr>
          <p:cNvPr id="69650" name="Text Box 18"/>
          <p:cNvSpPr txBox="1">
            <a:spLocks noChangeArrowheads="1"/>
          </p:cNvSpPr>
          <p:nvPr/>
        </p:nvSpPr>
        <p:spPr bwMode="auto">
          <a:xfrm>
            <a:off x="3348038" y="3716338"/>
            <a:ext cx="2303462" cy="1735137"/>
          </a:xfrm>
          <a:prstGeom prst="rect">
            <a:avLst/>
          </a:prstGeom>
          <a:noFill/>
          <a:ln w="63500">
            <a:noFill/>
            <a:miter lim="800000"/>
            <a:headEnd/>
            <a:tailEnd/>
          </a:ln>
          <a:effectLst/>
        </p:spPr>
        <p:txBody>
          <a:bodyPr lIns="90000" tIns="46800" rIns="90000" bIns="46800">
            <a:spAutoFit/>
          </a:bodyPr>
          <a:lstStyle/>
          <a:p>
            <a:pPr>
              <a:spcBef>
                <a:spcPct val="50000"/>
              </a:spcBef>
            </a:pPr>
            <a:r>
              <a:rPr lang="it-IT" sz="2400" b="1"/>
              <a:t>Politica estera e di sicurezza comune </a:t>
            </a:r>
          </a:p>
          <a:p>
            <a:pPr>
              <a:spcBef>
                <a:spcPct val="50000"/>
              </a:spcBef>
            </a:pPr>
            <a:r>
              <a:rPr lang="it-IT" sz="2400" b="1"/>
              <a:t>(PESC)</a:t>
            </a:r>
          </a:p>
        </p:txBody>
      </p:sp>
      <p:sp>
        <p:nvSpPr>
          <p:cNvPr id="69651" name="Text Box 19"/>
          <p:cNvSpPr txBox="1">
            <a:spLocks noChangeArrowheads="1"/>
          </p:cNvSpPr>
          <p:nvPr/>
        </p:nvSpPr>
        <p:spPr bwMode="auto">
          <a:xfrm>
            <a:off x="5867400" y="3716338"/>
            <a:ext cx="2520950" cy="1552575"/>
          </a:xfrm>
          <a:prstGeom prst="rect">
            <a:avLst/>
          </a:prstGeom>
          <a:noFill/>
          <a:ln w="63500">
            <a:noFill/>
            <a:miter lim="800000"/>
            <a:headEnd/>
            <a:tailEnd/>
          </a:ln>
          <a:effectLst/>
        </p:spPr>
        <p:txBody>
          <a:bodyPr lIns="90000" tIns="46800" rIns="90000" bIns="46800">
            <a:spAutoFit/>
          </a:bodyPr>
          <a:lstStyle/>
          <a:p>
            <a:pPr>
              <a:spcBef>
                <a:spcPct val="50000"/>
              </a:spcBef>
            </a:pPr>
            <a:r>
              <a:rPr lang="it-IT" sz="2400" b="1"/>
              <a:t>Cooperazione giudiziaria e di polizia in materia penale</a:t>
            </a:r>
          </a:p>
        </p:txBody>
      </p:sp>
      <p:sp>
        <p:nvSpPr>
          <p:cNvPr id="69652" name="Rectangle 20"/>
          <p:cNvSpPr>
            <a:spLocks noChangeArrowheads="1"/>
          </p:cNvSpPr>
          <p:nvPr/>
        </p:nvSpPr>
        <p:spPr bwMode="auto">
          <a:xfrm>
            <a:off x="1042988" y="5589588"/>
            <a:ext cx="1871662" cy="576262"/>
          </a:xfrm>
          <a:prstGeom prst="rect">
            <a:avLst/>
          </a:prstGeom>
          <a:solidFill>
            <a:srgbClr val="93D5F9">
              <a:alpha val="48000"/>
            </a:srgbClr>
          </a:solidFill>
          <a:ln w="63500">
            <a:noFill/>
            <a:miter lim="800000"/>
            <a:headEnd/>
            <a:tailEnd/>
          </a:ln>
          <a:effectLst/>
        </p:spPr>
        <p:txBody>
          <a:bodyPr wrap="none" lIns="90000" tIns="46800" rIns="90000" bIns="46800" anchor="ctr">
            <a:spAutoFit/>
          </a:bodyPr>
          <a:lstStyle/>
          <a:p>
            <a:endParaRPr lang="it-IT"/>
          </a:p>
        </p:txBody>
      </p:sp>
      <p:sp>
        <p:nvSpPr>
          <p:cNvPr id="69654" name="Rectangle 22"/>
          <p:cNvSpPr>
            <a:spLocks noChangeArrowheads="1"/>
          </p:cNvSpPr>
          <p:nvPr/>
        </p:nvSpPr>
        <p:spPr bwMode="auto">
          <a:xfrm>
            <a:off x="3635375" y="5589588"/>
            <a:ext cx="1871663" cy="576262"/>
          </a:xfrm>
          <a:prstGeom prst="rect">
            <a:avLst/>
          </a:prstGeom>
          <a:solidFill>
            <a:srgbClr val="93D5F9">
              <a:alpha val="48000"/>
            </a:srgbClr>
          </a:solidFill>
          <a:ln w="63500">
            <a:noFill/>
            <a:miter lim="800000"/>
            <a:headEnd/>
            <a:tailEnd/>
          </a:ln>
          <a:effectLst/>
        </p:spPr>
        <p:txBody>
          <a:bodyPr wrap="none" lIns="90000" tIns="46800" rIns="90000" bIns="46800" anchor="ctr">
            <a:spAutoFit/>
          </a:bodyPr>
          <a:lstStyle/>
          <a:p>
            <a:endParaRPr lang="it-IT"/>
          </a:p>
        </p:txBody>
      </p:sp>
      <p:sp>
        <p:nvSpPr>
          <p:cNvPr id="69655" name="Rectangle 23"/>
          <p:cNvSpPr>
            <a:spLocks noChangeArrowheads="1"/>
          </p:cNvSpPr>
          <p:nvPr/>
        </p:nvSpPr>
        <p:spPr bwMode="auto">
          <a:xfrm>
            <a:off x="6156325" y="5516563"/>
            <a:ext cx="1871663" cy="576262"/>
          </a:xfrm>
          <a:prstGeom prst="rect">
            <a:avLst/>
          </a:prstGeom>
          <a:solidFill>
            <a:srgbClr val="93D5F9">
              <a:alpha val="48000"/>
            </a:srgbClr>
          </a:solidFill>
          <a:ln w="63500">
            <a:noFill/>
            <a:miter lim="800000"/>
            <a:headEnd/>
            <a:tailEnd/>
          </a:ln>
          <a:effectLst/>
        </p:spPr>
        <p:txBody>
          <a:bodyPr wrap="none" lIns="90000" tIns="46800" rIns="90000" bIns="46800" anchor="ctr">
            <a:spAutoFit/>
          </a:bodyPr>
          <a:lstStyle/>
          <a:p>
            <a:endParaRPr lang="it-IT"/>
          </a:p>
        </p:txBody>
      </p:sp>
      <p:sp>
        <p:nvSpPr>
          <p:cNvPr id="69656" name="Text Box 24"/>
          <p:cNvSpPr txBox="1">
            <a:spLocks noChangeArrowheads="1"/>
          </p:cNvSpPr>
          <p:nvPr/>
        </p:nvSpPr>
        <p:spPr bwMode="auto">
          <a:xfrm>
            <a:off x="2484438" y="2636838"/>
            <a:ext cx="4751387"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t>UNIONE EUROPEA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p:txBody>
          <a:bodyPr/>
          <a:lstStyle/>
          <a:p>
            <a:fld id="{A9E58BC2-9EB3-4754-80BA-03FB3704CD15}" type="slidenum">
              <a:rPr lang="it-IT"/>
              <a:pPr/>
              <a:t>22</a:t>
            </a:fld>
            <a:endParaRPr lang="it-IT"/>
          </a:p>
        </p:txBody>
      </p:sp>
      <p:sp>
        <p:nvSpPr>
          <p:cNvPr id="37890" name="Rectangle 2"/>
          <p:cNvSpPr>
            <a:spLocks noGrp="1" noChangeArrowheads="1"/>
          </p:cNvSpPr>
          <p:nvPr>
            <p:ph type="title"/>
          </p:nvPr>
        </p:nvSpPr>
        <p:spPr>
          <a:ln/>
        </p:spPr>
        <p:txBody>
          <a:bodyPr/>
          <a:lstStyle/>
          <a:p>
            <a:pPr algn="r"/>
            <a:r>
              <a:rPr lang="it-IT"/>
              <a:t>EUROPA DEI QUINDICI</a:t>
            </a:r>
          </a:p>
        </p:txBody>
      </p:sp>
      <p:pic>
        <p:nvPicPr>
          <p:cNvPr id="37892" name="Picture 4" descr="EURO15"/>
          <p:cNvPicPr>
            <a:picLocks noGrp="1" noChangeAspect="1" noChangeArrowheads="1"/>
          </p:cNvPicPr>
          <p:nvPr>
            <p:ph idx="1"/>
          </p:nvPr>
        </p:nvPicPr>
        <p:blipFill>
          <a:blip r:embed="rId3" cstate="print"/>
          <a:srcRect/>
          <a:stretch>
            <a:fillRect/>
          </a:stretch>
        </p:blipFill>
        <p:spPr>
          <a:xfrm>
            <a:off x="2590800" y="1484313"/>
            <a:ext cx="6553200" cy="4968875"/>
          </a:xfrm>
          <a:noFill/>
          <a:ln/>
        </p:spPr>
      </p:pic>
      <p:sp>
        <p:nvSpPr>
          <p:cNvPr id="37894" name="Text Box 6"/>
          <p:cNvSpPr txBox="1">
            <a:spLocks noChangeArrowheads="1"/>
          </p:cNvSpPr>
          <p:nvPr/>
        </p:nvSpPr>
        <p:spPr bwMode="auto">
          <a:xfrm>
            <a:off x="395288" y="1196975"/>
            <a:ext cx="1727200" cy="4383088"/>
          </a:xfrm>
          <a:prstGeom prst="rect">
            <a:avLst/>
          </a:prstGeom>
          <a:noFill/>
          <a:ln w="12700">
            <a:solidFill>
              <a:srgbClr val="0099CC"/>
            </a:solidFill>
            <a:miter lim="800000"/>
            <a:headEnd/>
            <a:tailEnd/>
          </a:ln>
          <a:effectLst/>
        </p:spPr>
        <p:txBody>
          <a:bodyPr lIns="90000" tIns="46800" rIns="90000" bIns="46800">
            <a:spAutoFit/>
          </a:bodyPr>
          <a:lstStyle/>
          <a:p>
            <a:pPr algn="l">
              <a:spcBef>
                <a:spcPct val="50000"/>
              </a:spcBef>
            </a:pPr>
            <a:r>
              <a:rPr lang="it-IT" sz="1600"/>
              <a:t>Italia</a:t>
            </a:r>
          </a:p>
          <a:p>
            <a:pPr algn="l">
              <a:spcBef>
                <a:spcPct val="50000"/>
              </a:spcBef>
            </a:pPr>
            <a:r>
              <a:rPr lang="it-IT" sz="1600"/>
              <a:t>Francia</a:t>
            </a:r>
          </a:p>
          <a:p>
            <a:pPr algn="l">
              <a:spcBef>
                <a:spcPct val="50000"/>
              </a:spcBef>
            </a:pPr>
            <a:r>
              <a:rPr lang="it-IT" sz="1600"/>
              <a:t>Belgio</a:t>
            </a:r>
          </a:p>
          <a:p>
            <a:pPr algn="l">
              <a:spcBef>
                <a:spcPct val="50000"/>
              </a:spcBef>
            </a:pPr>
            <a:r>
              <a:rPr lang="it-IT" sz="1600"/>
              <a:t>Germania</a:t>
            </a:r>
          </a:p>
          <a:p>
            <a:pPr algn="l">
              <a:spcBef>
                <a:spcPct val="50000"/>
              </a:spcBef>
            </a:pPr>
            <a:r>
              <a:rPr lang="it-IT" sz="1600"/>
              <a:t>Lussemburgo</a:t>
            </a:r>
          </a:p>
          <a:p>
            <a:pPr algn="l">
              <a:spcBef>
                <a:spcPct val="50000"/>
              </a:spcBef>
            </a:pPr>
            <a:r>
              <a:rPr lang="it-IT" sz="1600"/>
              <a:t>Olanda </a:t>
            </a:r>
          </a:p>
          <a:p>
            <a:pPr algn="l">
              <a:spcBef>
                <a:spcPct val="50000"/>
              </a:spcBef>
            </a:pPr>
            <a:r>
              <a:rPr lang="it-IT" sz="1600"/>
              <a:t>Irlanda </a:t>
            </a:r>
          </a:p>
          <a:p>
            <a:pPr algn="l">
              <a:spcBef>
                <a:spcPct val="50000"/>
              </a:spcBef>
            </a:pPr>
            <a:r>
              <a:rPr lang="it-IT" sz="1600"/>
              <a:t>Gran Bretagna</a:t>
            </a:r>
          </a:p>
          <a:p>
            <a:pPr algn="l">
              <a:spcBef>
                <a:spcPct val="50000"/>
              </a:spcBef>
            </a:pPr>
            <a:r>
              <a:rPr lang="it-IT" sz="1600"/>
              <a:t>Danimarca</a:t>
            </a:r>
          </a:p>
          <a:p>
            <a:pPr algn="l">
              <a:spcBef>
                <a:spcPct val="50000"/>
              </a:spcBef>
            </a:pPr>
            <a:r>
              <a:rPr lang="it-IT" sz="1600"/>
              <a:t>Grecia</a:t>
            </a:r>
          </a:p>
          <a:p>
            <a:pPr algn="l">
              <a:spcBef>
                <a:spcPct val="50000"/>
              </a:spcBef>
            </a:pPr>
            <a:r>
              <a:rPr lang="it-IT" sz="1600"/>
              <a:t>Spagna</a:t>
            </a:r>
          </a:p>
          <a:p>
            <a:pPr algn="l">
              <a:spcBef>
                <a:spcPct val="50000"/>
              </a:spcBef>
            </a:pPr>
            <a:r>
              <a:rPr lang="it-IT" sz="1600"/>
              <a:t>Portogallo</a:t>
            </a:r>
          </a:p>
        </p:txBody>
      </p:sp>
      <p:sp>
        <p:nvSpPr>
          <p:cNvPr id="37896" name="Text Box 8"/>
          <p:cNvSpPr txBox="1">
            <a:spLocks noChangeArrowheads="1"/>
          </p:cNvSpPr>
          <p:nvPr/>
        </p:nvSpPr>
        <p:spPr bwMode="auto">
          <a:xfrm>
            <a:off x="1692275" y="4365625"/>
            <a:ext cx="2016125" cy="1814513"/>
          </a:xfrm>
          <a:prstGeom prst="rect">
            <a:avLst/>
          </a:prstGeom>
          <a:solidFill>
            <a:schemeClr val="bg1"/>
          </a:solidFill>
          <a:ln w="12700">
            <a:solidFill>
              <a:srgbClr val="0099CC"/>
            </a:solidFill>
            <a:miter lim="800000"/>
            <a:headEnd/>
            <a:tailEnd/>
          </a:ln>
          <a:effectLst/>
        </p:spPr>
        <p:txBody>
          <a:bodyPr lIns="90000" tIns="46800" rIns="90000" bIns="46800">
            <a:spAutoFit/>
          </a:bodyPr>
          <a:lstStyle/>
          <a:p>
            <a:pPr algn="l">
              <a:spcBef>
                <a:spcPct val="50000"/>
              </a:spcBef>
            </a:pPr>
            <a:r>
              <a:rPr lang="it-IT" sz="2800"/>
              <a:t>Austria</a:t>
            </a:r>
          </a:p>
          <a:p>
            <a:pPr algn="l">
              <a:spcBef>
                <a:spcPct val="50000"/>
              </a:spcBef>
            </a:pPr>
            <a:r>
              <a:rPr lang="it-IT" sz="2800"/>
              <a:t>Finlandia</a:t>
            </a:r>
          </a:p>
          <a:p>
            <a:pPr algn="l">
              <a:spcBef>
                <a:spcPct val="50000"/>
              </a:spcBef>
            </a:pPr>
            <a:r>
              <a:rPr lang="it-IT" sz="2800"/>
              <a:t>Svezia</a:t>
            </a:r>
            <a:endParaRPr lang="it-IT"/>
          </a:p>
        </p:txBody>
      </p:sp>
      <p:sp>
        <p:nvSpPr>
          <p:cNvPr id="37897" name="Text Box 9"/>
          <p:cNvSpPr txBox="1">
            <a:spLocks noChangeArrowheads="1"/>
          </p:cNvSpPr>
          <p:nvPr/>
        </p:nvSpPr>
        <p:spPr bwMode="auto">
          <a:xfrm>
            <a:off x="2843213" y="1916113"/>
            <a:ext cx="3457575" cy="644525"/>
          </a:xfrm>
          <a:prstGeom prst="rect">
            <a:avLst/>
          </a:prstGeom>
          <a:solidFill>
            <a:schemeClr val="bg1"/>
          </a:solidFill>
          <a:ln w="3175">
            <a:solidFill>
              <a:schemeClr val="hlink"/>
            </a:solidFill>
            <a:miter lim="800000"/>
            <a:headEnd/>
            <a:tailEnd/>
          </a:ln>
          <a:effectLst/>
        </p:spPr>
        <p:txBody>
          <a:bodyPr lIns="90000" tIns="46800" rIns="90000" bIns="46800">
            <a:spAutoFit/>
          </a:bodyPr>
          <a:lstStyle/>
          <a:p>
            <a:pPr>
              <a:spcBef>
                <a:spcPct val="50000"/>
              </a:spcBef>
            </a:pPr>
            <a:r>
              <a:rPr lang="it-IT" sz="1800"/>
              <a:t>I norvegesi con un referendum dicono no all’ingresso nell’Ue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p:txBody>
          <a:bodyPr/>
          <a:lstStyle/>
          <a:p>
            <a:fld id="{6CCA0CA1-8509-423D-A695-B66E168A53A9}" type="slidenum">
              <a:rPr lang="it-IT"/>
              <a:pPr/>
              <a:t>23</a:t>
            </a:fld>
            <a:endParaRPr lang="it-IT"/>
          </a:p>
        </p:txBody>
      </p:sp>
      <p:sp>
        <p:nvSpPr>
          <p:cNvPr id="55298" name="Rectangle 2"/>
          <p:cNvSpPr>
            <a:spLocks noGrp="1" noChangeArrowheads="1"/>
          </p:cNvSpPr>
          <p:nvPr>
            <p:ph type="title"/>
          </p:nvPr>
        </p:nvSpPr>
        <p:spPr>
          <a:ln/>
        </p:spPr>
        <p:txBody>
          <a:bodyPr/>
          <a:lstStyle/>
          <a:p>
            <a:pPr algn="r"/>
            <a:r>
              <a:rPr lang="it-IT"/>
              <a:t>TRATTATO DI AMSTERDAM</a:t>
            </a:r>
          </a:p>
        </p:txBody>
      </p:sp>
      <p:sp>
        <p:nvSpPr>
          <p:cNvPr id="55299" name="Oval 3"/>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55300" name="Text Box 4"/>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1997</a:t>
            </a:r>
          </a:p>
        </p:txBody>
      </p:sp>
      <p:sp>
        <p:nvSpPr>
          <p:cNvPr id="55301" name="Text Box 5"/>
          <p:cNvSpPr txBox="1">
            <a:spLocks noChangeArrowheads="1"/>
          </p:cNvSpPr>
          <p:nvPr/>
        </p:nvSpPr>
        <p:spPr bwMode="auto">
          <a:xfrm>
            <a:off x="755650" y="2276475"/>
            <a:ext cx="4392613" cy="3990975"/>
          </a:xfrm>
          <a:prstGeom prst="rect">
            <a:avLst/>
          </a:prstGeom>
          <a:noFill/>
          <a:ln w="63500">
            <a:noFill/>
            <a:miter lim="800000"/>
            <a:headEnd/>
            <a:tailEnd/>
          </a:ln>
          <a:effectLst/>
        </p:spPr>
        <p:txBody>
          <a:bodyPr lIns="90000" tIns="46800" rIns="90000" bIns="46800">
            <a:spAutoFit/>
          </a:bodyPr>
          <a:lstStyle/>
          <a:p>
            <a:pPr algn="l"/>
            <a:r>
              <a:rPr lang="it-IT"/>
              <a:t>12 Ottobre 1997</a:t>
            </a:r>
          </a:p>
          <a:p>
            <a:pPr algn="l"/>
            <a:r>
              <a:rPr lang="it-IT"/>
              <a:t>Viene firmato ad Amsterdam il Trattato che modifica i precedenti trattati.</a:t>
            </a:r>
          </a:p>
          <a:p>
            <a:pPr algn="l"/>
            <a:endParaRPr lang="it-IT"/>
          </a:p>
          <a:p>
            <a:pPr algn="l"/>
            <a:r>
              <a:rPr lang="it-IT"/>
              <a:t>Entra in vigore il 1° maggio 1999.</a:t>
            </a:r>
          </a:p>
        </p:txBody>
      </p:sp>
      <p:pic>
        <p:nvPicPr>
          <p:cNvPr id="55302" name="Picture 6" descr="famille"/>
          <p:cNvPicPr>
            <a:picLocks noGrp="1" noChangeAspect="1" noChangeArrowheads="1"/>
          </p:cNvPicPr>
          <p:nvPr>
            <p:ph idx="1"/>
          </p:nvPr>
        </p:nvPicPr>
        <p:blipFill>
          <a:blip r:embed="rId3" cstate="print"/>
          <a:srcRect l="3792" t="7889" r="3625" b="10558"/>
          <a:stretch>
            <a:fillRect/>
          </a:stretch>
        </p:blipFill>
        <p:spPr>
          <a:xfrm>
            <a:off x="5148263" y="2420938"/>
            <a:ext cx="3527425" cy="3024187"/>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4"/>
          <p:cNvSpPr>
            <a:spLocks noGrp="1"/>
          </p:cNvSpPr>
          <p:nvPr>
            <p:ph type="sldNum" sz="quarter" idx="10"/>
          </p:nvPr>
        </p:nvSpPr>
        <p:spPr/>
        <p:txBody>
          <a:bodyPr/>
          <a:lstStyle/>
          <a:p>
            <a:fld id="{BF17906C-9853-4261-BEFA-6A65818A3067}" type="slidenum">
              <a:rPr lang="it-IT"/>
              <a:pPr/>
              <a:t>24</a:t>
            </a:fld>
            <a:endParaRPr lang="it-IT"/>
          </a:p>
        </p:txBody>
      </p:sp>
      <p:sp>
        <p:nvSpPr>
          <p:cNvPr id="53252" name="Rectangle 4"/>
          <p:cNvSpPr>
            <a:spLocks noGrp="1" noChangeArrowheads="1"/>
          </p:cNvSpPr>
          <p:nvPr>
            <p:ph type="title"/>
          </p:nvPr>
        </p:nvSpPr>
        <p:spPr>
          <a:ln/>
        </p:spPr>
        <p:txBody>
          <a:bodyPr/>
          <a:lstStyle/>
          <a:p>
            <a:pPr algn="r"/>
            <a:r>
              <a:rPr lang="it-IT"/>
              <a:t>TRATTATO DI AMSTERDAM</a:t>
            </a:r>
          </a:p>
        </p:txBody>
      </p:sp>
      <p:sp>
        <p:nvSpPr>
          <p:cNvPr id="53255" name="Oval 7"/>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53256" name="Text Box 8"/>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obiettivi</a:t>
            </a:r>
          </a:p>
        </p:txBody>
      </p:sp>
      <p:sp>
        <p:nvSpPr>
          <p:cNvPr id="53258" name="Text Box 10"/>
          <p:cNvSpPr txBox="1">
            <a:spLocks noChangeArrowheads="1"/>
          </p:cNvSpPr>
          <p:nvPr/>
        </p:nvSpPr>
        <p:spPr bwMode="auto">
          <a:xfrm>
            <a:off x="611188" y="2060575"/>
            <a:ext cx="7559675" cy="946150"/>
          </a:xfrm>
          <a:prstGeom prst="rect">
            <a:avLst/>
          </a:prstGeom>
          <a:noFill/>
          <a:ln w="63500">
            <a:noFill/>
            <a:miter lim="800000"/>
            <a:headEnd/>
            <a:tailEnd/>
          </a:ln>
          <a:effectLst/>
        </p:spPr>
        <p:txBody>
          <a:bodyPr lIns="90000" tIns="46800" rIns="90000" bIns="46800">
            <a:spAutoFit/>
          </a:bodyPr>
          <a:lstStyle/>
          <a:p>
            <a:pPr algn="l"/>
            <a:r>
              <a:rPr lang="it-IT" sz="2800"/>
              <a:t>porre l'occupazione e i diritti dei cittadini come punto focale dell'Unione </a:t>
            </a:r>
          </a:p>
        </p:txBody>
      </p:sp>
      <p:sp>
        <p:nvSpPr>
          <p:cNvPr id="53259" name="Text Box 11"/>
          <p:cNvSpPr txBox="1">
            <a:spLocks noChangeArrowheads="1"/>
          </p:cNvSpPr>
          <p:nvPr/>
        </p:nvSpPr>
        <p:spPr bwMode="auto">
          <a:xfrm>
            <a:off x="684213" y="3141663"/>
            <a:ext cx="7775575" cy="1006475"/>
          </a:xfrm>
          <a:prstGeom prst="rect">
            <a:avLst/>
          </a:prstGeom>
          <a:noFill/>
          <a:ln w="63500">
            <a:noFill/>
            <a:miter lim="800000"/>
            <a:headEnd/>
            <a:tailEnd/>
          </a:ln>
          <a:effectLst/>
        </p:spPr>
        <p:txBody>
          <a:bodyPr lIns="90000" tIns="46800" rIns="90000" bIns="46800">
            <a:spAutoFit/>
          </a:bodyPr>
          <a:lstStyle/>
          <a:p>
            <a:pPr algn="l"/>
            <a:r>
              <a:rPr lang="it-IT" sz="2800"/>
              <a:t>eliminare gli ultimi ostacoli alla libera circolazione e rafforzare la sicurezza</a:t>
            </a:r>
            <a:r>
              <a:rPr lang="it-IT"/>
              <a:t> </a:t>
            </a:r>
          </a:p>
        </p:txBody>
      </p:sp>
      <p:sp>
        <p:nvSpPr>
          <p:cNvPr id="53260" name="Text Box 12"/>
          <p:cNvSpPr txBox="1">
            <a:spLocks noChangeArrowheads="1"/>
          </p:cNvSpPr>
          <p:nvPr/>
        </p:nvSpPr>
        <p:spPr bwMode="auto">
          <a:xfrm>
            <a:off x="684213" y="4221163"/>
            <a:ext cx="8064500" cy="1006475"/>
          </a:xfrm>
          <a:prstGeom prst="rect">
            <a:avLst/>
          </a:prstGeom>
          <a:noFill/>
          <a:ln w="63500">
            <a:noFill/>
            <a:miter lim="800000"/>
            <a:headEnd/>
            <a:tailEnd/>
          </a:ln>
          <a:effectLst/>
        </p:spPr>
        <p:txBody>
          <a:bodyPr lIns="90000" tIns="46800" rIns="90000" bIns="46800">
            <a:spAutoFit/>
          </a:bodyPr>
          <a:lstStyle/>
          <a:p>
            <a:pPr algn="l"/>
            <a:r>
              <a:rPr lang="it-IT" sz="2800"/>
              <a:t>permettere all'Europa di esercitare maggiore influenza sulla scena mondiale</a:t>
            </a:r>
            <a:r>
              <a:rPr lang="it-IT"/>
              <a:t> </a:t>
            </a:r>
          </a:p>
        </p:txBody>
      </p:sp>
      <p:sp>
        <p:nvSpPr>
          <p:cNvPr id="53261" name="Text Box 13"/>
          <p:cNvSpPr txBox="1">
            <a:spLocks noChangeArrowheads="1"/>
          </p:cNvSpPr>
          <p:nvPr/>
        </p:nvSpPr>
        <p:spPr bwMode="auto">
          <a:xfrm>
            <a:off x="827088" y="5445125"/>
            <a:ext cx="7813675" cy="519113"/>
          </a:xfrm>
          <a:prstGeom prst="rect">
            <a:avLst/>
          </a:prstGeom>
          <a:noFill/>
          <a:ln w="63500">
            <a:noFill/>
            <a:miter lim="800000"/>
            <a:headEnd/>
            <a:tailEnd/>
          </a:ln>
          <a:effectLst/>
        </p:spPr>
        <p:txBody>
          <a:bodyPr lIns="90000" tIns="46800" rIns="90000" bIns="46800">
            <a:spAutoFit/>
          </a:bodyPr>
          <a:lstStyle/>
          <a:p>
            <a:pPr algn="l"/>
            <a:r>
              <a:rPr lang="it-IT" sz="2800"/>
              <a:t>migliorare l'architettura istituzionale dell'Unione</a:t>
            </a:r>
          </a:p>
        </p:txBody>
      </p:sp>
      <p:sp>
        <p:nvSpPr>
          <p:cNvPr id="53262" name="AutoShape 14"/>
          <p:cNvSpPr>
            <a:spLocks noChangeArrowheads="1"/>
          </p:cNvSpPr>
          <p:nvPr/>
        </p:nvSpPr>
        <p:spPr bwMode="auto">
          <a:xfrm>
            <a:off x="323850" y="2205038"/>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53263" name="AutoShape 15"/>
          <p:cNvSpPr>
            <a:spLocks noChangeArrowheads="1"/>
          </p:cNvSpPr>
          <p:nvPr/>
        </p:nvSpPr>
        <p:spPr bwMode="auto">
          <a:xfrm>
            <a:off x="395288" y="3284538"/>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53264" name="AutoShape 16"/>
          <p:cNvSpPr>
            <a:spLocks noChangeArrowheads="1"/>
          </p:cNvSpPr>
          <p:nvPr/>
        </p:nvSpPr>
        <p:spPr bwMode="auto">
          <a:xfrm>
            <a:off x="395288" y="4365625"/>
            <a:ext cx="215900" cy="287338"/>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53265" name="AutoShape 17"/>
          <p:cNvSpPr>
            <a:spLocks noChangeArrowheads="1"/>
          </p:cNvSpPr>
          <p:nvPr/>
        </p:nvSpPr>
        <p:spPr bwMode="auto">
          <a:xfrm>
            <a:off x="468313" y="5589588"/>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14" name="CasellaDiTesto 13"/>
          <p:cNvSpPr txBox="1"/>
          <p:nvPr/>
        </p:nvSpPr>
        <p:spPr>
          <a:xfrm>
            <a:off x="4572000" y="1412776"/>
            <a:ext cx="3744416" cy="338554"/>
          </a:xfrm>
          <a:prstGeom prst="rect">
            <a:avLst/>
          </a:prstGeom>
          <a:noFill/>
        </p:spPr>
        <p:txBody>
          <a:bodyPr wrap="square" rtlCol="0">
            <a:spAutoFit/>
          </a:bodyPr>
          <a:lstStyle/>
          <a:p>
            <a:r>
              <a:rPr lang="it-IT" sz="1600" b="1" dirty="0" smtClean="0"/>
              <a:t>4° Conferenza intergovernativa (CIG)</a:t>
            </a:r>
            <a:endParaRPr lang="it-IT" sz="1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0"/>
          </p:nvPr>
        </p:nvSpPr>
        <p:spPr/>
        <p:txBody>
          <a:bodyPr/>
          <a:lstStyle/>
          <a:p>
            <a:fld id="{8D210E34-9670-4095-B1B4-3FA29C6585B2}" type="slidenum">
              <a:rPr lang="it-IT"/>
              <a:pPr/>
              <a:t>25</a:t>
            </a:fld>
            <a:endParaRPr lang="it-IT"/>
          </a:p>
        </p:txBody>
      </p:sp>
      <p:sp>
        <p:nvSpPr>
          <p:cNvPr id="59394" name="Rectangle 2"/>
          <p:cNvSpPr>
            <a:spLocks noGrp="1" noChangeArrowheads="1"/>
          </p:cNvSpPr>
          <p:nvPr>
            <p:ph type="title"/>
          </p:nvPr>
        </p:nvSpPr>
        <p:spPr>
          <a:ln/>
        </p:spPr>
        <p:txBody>
          <a:bodyPr/>
          <a:lstStyle/>
          <a:p>
            <a:pPr algn="r"/>
            <a:r>
              <a:rPr lang="it-IT"/>
              <a:t>UEM</a:t>
            </a:r>
          </a:p>
        </p:txBody>
      </p:sp>
      <p:sp>
        <p:nvSpPr>
          <p:cNvPr id="59405" name="Oval 13"/>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59406" name="Text Box 14"/>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1999</a:t>
            </a:r>
          </a:p>
        </p:txBody>
      </p:sp>
      <p:sp>
        <p:nvSpPr>
          <p:cNvPr id="59407" name="Text Box 15"/>
          <p:cNvSpPr txBox="1">
            <a:spLocks noChangeArrowheads="1"/>
          </p:cNvSpPr>
          <p:nvPr/>
        </p:nvSpPr>
        <p:spPr bwMode="auto">
          <a:xfrm>
            <a:off x="900113" y="2276475"/>
            <a:ext cx="7848600" cy="2528888"/>
          </a:xfrm>
          <a:prstGeom prst="rect">
            <a:avLst/>
          </a:prstGeom>
          <a:noFill/>
          <a:ln w="63500">
            <a:noFill/>
            <a:miter lim="800000"/>
            <a:headEnd/>
            <a:tailEnd/>
          </a:ln>
          <a:effectLst/>
        </p:spPr>
        <p:txBody>
          <a:bodyPr lIns="90000" tIns="46800" rIns="90000" bIns="46800">
            <a:spAutoFit/>
          </a:bodyPr>
          <a:lstStyle/>
          <a:p>
            <a:pPr algn="l"/>
            <a:r>
              <a:rPr lang="it-IT"/>
              <a:t>1 Gennaio 1999</a:t>
            </a:r>
          </a:p>
          <a:p>
            <a:pPr algn="l"/>
            <a:r>
              <a:rPr lang="it-IT"/>
              <a:t>Entra in vigore l'Unione Economica e Monetaria tra gli undici paesi che soddisfano le condizioni necessarie per l'adozione della moneta unica</a:t>
            </a:r>
          </a:p>
        </p:txBody>
      </p:sp>
      <p:sp>
        <p:nvSpPr>
          <p:cNvPr id="59408" name="Text Box 16"/>
          <p:cNvSpPr txBox="1">
            <a:spLocks noChangeArrowheads="1"/>
          </p:cNvSpPr>
          <p:nvPr/>
        </p:nvSpPr>
        <p:spPr bwMode="auto">
          <a:xfrm>
            <a:off x="792163" y="4941888"/>
            <a:ext cx="8027987" cy="822325"/>
          </a:xfrm>
          <a:prstGeom prst="rect">
            <a:avLst/>
          </a:prstGeom>
          <a:noFill/>
          <a:ln w="63500">
            <a:noFill/>
            <a:miter lim="800000"/>
            <a:headEnd/>
            <a:tailEnd/>
          </a:ln>
          <a:effectLst/>
        </p:spPr>
        <p:txBody>
          <a:bodyPr lIns="90000" tIns="46800" rIns="90000" bIns="46800">
            <a:spAutoFit/>
          </a:bodyPr>
          <a:lstStyle/>
          <a:p>
            <a:pPr algn="l"/>
            <a:r>
              <a:rPr lang="it-IT" sz="2400"/>
              <a:t>Germania, Francia, Italia, Spagna, Paesi Bassi, Finlandia, Belgio,  Lussemburgo, Irlanda, Austria e Portogallo</a:t>
            </a:r>
            <a:endParaRPr lang="it-IT"/>
          </a:p>
        </p:txBody>
      </p:sp>
      <p:pic>
        <p:nvPicPr>
          <p:cNvPr id="59409" name="Picture 17" descr="euro-a7"/>
          <p:cNvPicPr>
            <a:picLocks noGrp="1" noChangeAspect="1" noChangeArrowheads="1"/>
          </p:cNvPicPr>
          <p:nvPr>
            <p:ph idx="1"/>
          </p:nvPr>
        </p:nvPicPr>
        <p:blipFill>
          <a:blip r:embed="rId3" cstate="print"/>
          <a:srcRect/>
          <a:stretch>
            <a:fillRect/>
          </a:stretch>
        </p:blipFill>
        <p:spPr>
          <a:xfrm>
            <a:off x="7451725" y="1484313"/>
            <a:ext cx="935038" cy="935037"/>
          </a:xfrm>
          <a:noFill/>
          <a:ln/>
        </p:spPr>
      </p:pic>
      <p:sp>
        <p:nvSpPr>
          <p:cNvPr id="59412" name="Text Box 20"/>
          <p:cNvSpPr txBox="1">
            <a:spLocks noChangeArrowheads="1"/>
          </p:cNvSpPr>
          <p:nvPr/>
        </p:nvSpPr>
        <p:spPr bwMode="auto">
          <a:xfrm>
            <a:off x="827088" y="5949950"/>
            <a:ext cx="6265862" cy="4572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400"/>
              <a:t>Nel giugno 2000 viene ammessa  la Grecia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0"/>
          </p:nvPr>
        </p:nvSpPr>
        <p:spPr/>
        <p:txBody>
          <a:bodyPr/>
          <a:lstStyle/>
          <a:p>
            <a:fld id="{1725DA4F-8406-47EE-B42C-9366EB2BA9EE}" type="slidenum">
              <a:rPr lang="it-IT"/>
              <a:pPr/>
              <a:t>26</a:t>
            </a:fld>
            <a:endParaRPr lang="it-IT"/>
          </a:p>
        </p:txBody>
      </p:sp>
      <p:sp>
        <p:nvSpPr>
          <p:cNvPr id="66573" name="Line 13"/>
          <p:cNvSpPr>
            <a:spLocks noChangeShapeType="1"/>
          </p:cNvSpPr>
          <p:nvPr/>
        </p:nvSpPr>
        <p:spPr bwMode="auto">
          <a:xfrm>
            <a:off x="3348038" y="1700213"/>
            <a:ext cx="1511300" cy="0"/>
          </a:xfrm>
          <a:prstGeom prst="line">
            <a:avLst/>
          </a:prstGeom>
          <a:noFill/>
          <a:ln w="3175">
            <a:solidFill>
              <a:srgbClr val="93D5F9"/>
            </a:solidFill>
            <a:round/>
            <a:headEnd/>
            <a:tailEnd/>
          </a:ln>
          <a:effectLst/>
        </p:spPr>
        <p:txBody>
          <a:bodyPr lIns="90000" tIns="46800" rIns="90000" bIns="46800">
            <a:spAutoFit/>
          </a:bodyPr>
          <a:lstStyle/>
          <a:p>
            <a:endParaRPr lang="it-IT"/>
          </a:p>
        </p:txBody>
      </p:sp>
      <p:sp>
        <p:nvSpPr>
          <p:cNvPr id="66562" name="Rectangle 2"/>
          <p:cNvSpPr>
            <a:spLocks noGrp="1" noChangeArrowheads="1"/>
          </p:cNvSpPr>
          <p:nvPr>
            <p:ph type="title"/>
          </p:nvPr>
        </p:nvSpPr>
        <p:spPr>
          <a:ln/>
        </p:spPr>
        <p:txBody>
          <a:bodyPr/>
          <a:lstStyle/>
          <a:p>
            <a:pPr algn="r"/>
            <a:r>
              <a:rPr lang="it-IT"/>
              <a:t>TRATTATO DI NIZZA</a:t>
            </a:r>
          </a:p>
        </p:txBody>
      </p:sp>
      <p:sp>
        <p:nvSpPr>
          <p:cNvPr id="66563" name="Oval 3"/>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66564" name="Text Box 4"/>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2000</a:t>
            </a:r>
          </a:p>
        </p:txBody>
      </p:sp>
      <p:pic>
        <p:nvPicPr>
          <p:cNvPr id="66570" name="Picture 10" descr="vertice nizza carta diritti"/>
          <p:cNvPicPr>
            <a:picLocks noGrp="1" noChangeAspect="1" noChangeArrowheads="1"/>
          </p:cNvPicPr>
          <p:nvPr>
            <p:ph idx="1"/>
          </p:nvPr>
        </p:nvPicPr>
        <p:blipFill>
          <a:blip r:embed="rId3" cstate="print"/>
          <a:srcRect/>
          <a:stretch>
            <a:fillRect/>
          </a:stretch>
        </p:blipFill>
        <p:spPr>
          <a:xfrm>
            <a:off x="4787900" y="1412875"/>
            <a:ext cx="3848100" cy="2133600"/>
          </a:xfrm>
          <a:noFill/>
          <a:ln/>
        </p:spPr>
      </p:pic>
      <p:sp>
        <p:nvSpPr>
          <p:cNvPr id="66572" name="Text Box 12"/>
          <p:cNvSpPr txBox="1">
            <a:spLocks noChangeArrowheads="1"/>
          </p:cNvSpPr>
          <p:nvPr/>
        </p:nvSpPr>
        <p:spPr bwMode="auto">
          <a:xfrm>
            <a:off x="539750" y="2852738"/>
            <a:ext cx="6480175" cy="3049169"/>
          </a:xfrm>
          <a:prstGeom prst="rect">
            <a:avLst/>
          </a:prstGeom>
          <a:noFill/>
          <a:ln w="63500">
            <a:noFill/>
            <a:miter lim="800000"/>
            <a:headEnd/>
            <a:tailEnd/>
          </a:ln>
          <a:effectLst/>
        </p:spPr>
        <p:txBody>
          <a:bodyPr lIns="90000" tIns="46800" rIns="90000" bIns="46800">
            <a:spAutoFit/>
          </a:bodyPr>
          <a:lstStyle/>
          <a:p>
            <a:pPr algn="l"/>
            <a:r>
              <a:rPr lang="it-IT" dirty="0"/>
              <a:t>12 dicembre 2000</a:t>
            </a:r>
          </a:p>
          <a:p>
            <a:pPr algn="l"/>
            <a:endParaRPr lang="it-IT" dirty="0"/>
          </a:p>
          <a:p>
            <a:pPr algn="l"/>
            <a:r>
              <a:rPr lang="it-IT" dirty="0"/>
              <a:t>Viene sottoscritto il trattato di Nizza che apporta modifiche al Trattati in vista dell’allargamento a nuovi </a:t>
            </a:r>
            <a:r>
              <a:rPr lang="it-IT" dirty="0" smtClean="0"/>
              <a:t>Paesi dell’est europeo.</a:t>
            </a:r>
            <a:endParaRPr lang="it-IT" dirty="0"/>
          </a:p>
        </p:txBody>
      </p:sp>
      <p:sp>
        <p:nvSpPr>
          <p:cNvPr id="66574" name="Text Box 14"/>
          <p:cNvSpPr txBox="1">
            <a:spLocks noChangeArrowheads="1"/>
          </p:cNvSpPr>
          <p:nvPr/>
        </p:nvSpPr>
        <p:spPr bwMode="auto">
          <a:xfrm>
            <a:off x="395288" y="6165850"/>
            <a:ext cx="6192837" cy="396875"/>
          </a:xfrm>
          <a:prstGeom prst="rect">
            <a:avLst/>
          </a:prstGeom>
          <a:noFill/>
          <a:ln w="63500">
            <a:noFill/>
            <a:miter lim="800000"/>
            <a:headEnd/>
            <a:tailEnd/>
          </a:ln>
          <a:effectLst/>
        </p:spPr>
        <p:txBody>
          <a:bodyPr lIns="90000" tIns="46800" rIns="90000" bIns="46800">
            <a:spAutoFit/>
          </a:bodyPr>
          <a:lstStyle/>
          <a:p>
            <a:pPr>
              <a:spcBef>
                <a:spcPct val="50000"/>
              </a:spcBef>
            </a:pPr>
            <a:r>
              <a:rPr lang="it-IT" sz="2000"/>
              <a:t>Il trattato è entrato in vigore  il 1° febbraio 2003</a:t>
            </a:r>
          </a:p>
        </p:txBody>
      </p:sp>
      <p:sp>
        <p:nvSpPr>
          <p:cNvPr id="10" name="CasellaDiTesto 9"/>
          <p:cNvSpPr txBox="1"/>
          <p:nvPr/>
        </p:nvSpPr>
        <p:spPr>
          <a:xfrm>
            <a:off x="611560" y="2276872"/>
            <a:ext cx="3744416" cy="338554"/>
          </a:xfrm>
          <a:prstGeom prst="rect">
            <a:avLst/>
          </a:prstGeom>
          <a:noFill/>
        </p:spPr>
        <p:txBody>
          <a:bodyPr wrap="square" rtlCol="0">
            <a:spAutoFit/>
          </a:bodyPr>
          <a:lstStyle/>
          <a:p>
            <a:r>
              <a:rPr lang="it-IT" sz="1600" b="1" dirty="0" smtClean="0"/>
              <a:t>5° Conferenza intergovernativa (CIG)</a:t>
            </a:r>
            <a:endParaRPr lang="it-IT" sz="1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0"/>
          </p:nvPr>
        </p:nvSpPr>
        <p:spPr/>
        <p:txBody>
          <a:bodyPr/>
          <a:lstStyle/>
          <a:p>
            <a:fld id="{56A1E770-0A0B-4D2D-B30C-FA0355065841}" type="slidenum">
              <a:rPr lang="it-IT"/>
              <a:pPr/>
              <a:t>27</a:t>
            </a:fld>
            <a:endParaRPr lang="it-IT"/>
          </a:p>
        </p:txBody>
      </p:sp>
      <p:sp>
        <p:nvSpPr>
          <p:cNvPr id="71683" name="Rectangle 3"/>
          <p:cNvSpPr>
            <a:spLocks noGrp="1" noChangeArrowheads="1"/>
          </p:cNvSpPr>
          <p:nvPr>
            <p:ph type="title"/>
          </p:nvPr>
        </p:nvSpPr>
        <p:spPr>
          <a:ln/>
        </p:spPr>
        <p:txBody>
          <a:bodyPr/>
          <a:lstStyle/>
          <a:p>
            <a:pPr algn="r"/>
            <a:r>
              <a:rPr lang="it-IT"/>
              <a:t>TRATTATO DI NIZZA</a:t>
            </a:r>
          </a:p>
        </p:txBody>
      </p:sp>
      <p:sp>
        <p:nvSpPr>
          <p:cNvPr id="71690" name="Text Box 10"/>
          <p:cNvSpPr txBox="1">
            <a:spLocks noChangeArrowheads="1"/>
          </p:cNvSpPr>
          <p:nvPr/>
        </p:nvSpPr>
        <p:spPr bwMode="auto">
          <a:xfrm>
            <a:off x="684213" y="1484313"/>
            <a:ext cx="7775575" cy="155416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Nuova ripartizione del numero dei rappresentanti degli Stati all’interno delle istituzioni comunitarie</a:t>
            </a:r>
          </a:p>
        </p:txBody>
      </p:sp>
      <p:sp>
        <p:nvSpPr>
          <p:cNvPr id="71691" name="Text Box 11"/>
          <p:cNvSpPr txBox="1">
            <a:spLocks noChangeArrowheads="1"/>
          </p:cNvSpPr>
          <p:nvPr/>
        </p:nvSpPr>
        <p:spPr bwMode="auto">
          <a:xfrm>
            <a:off x="684213" y="3141663"/>
            <a:ext cx="7775575"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Riduzione dei casi in cui il Consiglio decide all’unanimità</a:t>
            </a:r>
          </a:p>
        </p:txBody>
      </p:sp>
      <p:sp>
        <p:nvSpPr>
          <p:cNvPr id="71692" name="Text Box 12"/>
          <p:cNvSpPr txBox="1">
            <a:spLocks noChangeArrowheads="1"/>
          </p:cNvSpPr>
          <p:nvPr/>
        </p:nvSpPr>
        <p:spPr bwMode="auto">
          <a:xfrm>
            <a:off x="684213" y="4508500"/>
            <a:ext cx="7775575" cy="1130300"/>
          </a:xfrm>
          <a:prstGeom prst="rect">
            <a:avLst/>
          </a:prstGeom>
          <a:noFill/>
          <a:ln w="63500">
            <a:solidFill>
              <a:srgbClr val="93D5F9"/>
            </a:solidFill>
            <a:miter lim="800000"/>
            <a:headEnd/>
            <a:tailEnd/>
          </a:ln>
          <a:effectLst/>
        </p:spPr>
        <p:txBody>
          <a:bodyPr lIns="90000" tIns="46800" rIns="90000" bIns="46800">
            <a:spAutoFit/>
          </a:bodyPr>
          <a:lstStyle/>
          <a:p>
            <a:pPr algn="l">
              <a:spcBef>
                <a:spcPct val="50000"/>
              </a:spcBef>
            </a:pPr>
            <a:r>
              <a:rPr lang="it-IT"/>
              <a:t>Firma della Carta dei diritti fondamentali dell’Unione europea</a:t>
            </a:r>
          </a:p>
        </p:txBody>
      </p:sp>
      <p:sp>
        <p:nvSpPr>
          <p:cNvPr id="71693" name="AutoShape 13"/>
          <p:cNvSpPr>
            <a:spLocks noChangeArrowheads="1"/>
          </p:cNvSpPr>
          <p:nvPr/>
        </p:nvSpPr>
        <p:spPr bwMode="auto">
          <a:xfrm>
            <a:off x="395288" y="170021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71694" name="AutoShape 14"/>
          <p:cNvSpPr>
            <a:spLocks noChangeArrowheads="1"/>
          </p:cNvSpPr>
          <p:nvPr/>
        </p:nvSpPr>
        <p:spPr bwMode="auto">
          <a:xfrm>
            <a:off x="395288" y="335756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71695" name="AutoShape 15"/>
          <p:cNvSpPr>
            <a:spLocks noChangeArrowheads="1"/>
          </p:cNvSpPr>
          <p:nvPr/>
        </p:nvSpPr>
        <p:spPr bwMode="auto">
          <a:xfrm>
            <a:off x="468313" y="465296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56BC23CD-A328-4182-AD2D-BE217CF4A16E}" type="slidenum">
              <a:rPr lang="it-IT"/>
              <a:pPr/>
              <a:t>28</a:t>
            </a:fld>
            <a:endParaRPr lang="it-IT"/>
          </a:p>
        </p:txBody>
      </p:sp>
      <p:sp>
        <p:nvSpPr>
          <p:cNvPr id="119810" name="Rectangle 2"/>
          <p:cNvSpPr>
            <a:spLocks noGrp="1" noChangeArrowheads="1"/>
          </p:cNvSpPr>
          <p:nvPr>
            <p:ph type="title"/>
          </p:nvPr>
        </p:nvSpPr>
        <p:spPr>
          <a:ln/>
        </p:spPr>
        <p:txBody>
          <a:bodyPr/>
          <a:lstStyle/>
          <a:p>
            <a:pPr algn="r"/>
            <a:r>
              <a:rPr lang="it-IT" sz="3600"/>
              <a:t>CARTA DEI DIRITTI FONDAMENTALI</a:t>
            </a:r>
          </a:p>
        </p:txBody>
      </p:sp>
      <p:sp>
        <p:nvSpPr>
          <p:cNvPr id="119813" name="Text Box 5"/>
          <p:cNvSpPr txBox="1">
            <a:spLocks noChangeArrowheads="1"/>
          </p:cNvSpPr>
          <p:nvPr/>
        </p:nvSpPr>
        <p:spPr bwMode="auto">
          <a:xfrm>
            <a:off x="539750" y="2133600"/>
            <a:ext cx="7775575" cy="4108450"/>
          </a:xfrm>
          <a:prstGeom prst="rect">
            <a:avLst/>
          </a:prstGeom>
          <a:noFill/>
          <a:ln w="63500">
            <a:noFill/>
            <a:miter lim="800000"/>
            <a:headEnd/>
            <a:tailEnd/>
          </a:ln>
          <a:effectLst/>
        </p:spPr>
        <p:txBody>
          <a:bodyPr lIns="90000" tIns="46800" rIns="90000" bIns="46800">
            <a:spAutoFit/>
          </a:bodyPr>
          <a:lstStyle/>
          <a:p>
            <a:pPr marL="342900" indent="-342900" algn="l"/>
            <a:r>
              <a:rPr lang="it-IT" sz="2400" b="1"/>
              <a:t>1</a:t>
            </a:r>
            <a:r>
              <a:rPr lang="it-IT" sz="2400"/>
              <a:t> le libertà fondamentali comuni, presenti nelle costituzioni di tutti gli stati membri; </a:t>
            </a:r>
          </a:p>
          <a:p>
            <a:pPr marL="342900" indent="-342900" algn="l"/>
            <a:r>
              <a:rPr lang="it-IT" sz="2400" b="1"/>
              <a:t>2</a:t>
            </a:r>
            <a:r>
              <a:rPr lang="it-IT" sz="2400"/>
              <a:t> i diritti riservati ai cittadini dell'Unione, in particolare riguardo alla facoltà di eleggere i propri rappresentanti al Parlamento europeo e di godere della protezione diplomatica comune; </a:t>
            </a:r>
          </a:p>
          <a:p>
            <a:pPr marL="342900" indent="-342900" algn="l"/>
            <a:r>
              <a:rPr lang="it-IT" sz="2400" b="1"/>
              <a:t>3</a:t>
            </a:r>
            <a:r>
              <a:rPr lang="it-IT" sz="2400"/>
              <a:t> i diritti economici e sociali, quelli che sono riconducibili al diritto del lavoro; </a:t>
            </a:r>
          </a:p>
          <a:p>
            <a:pPr marL="342900" indent="-342900" algn="l"/>
            <a:r>
              <a:rPr lang="it-IT" sz="2400" b="1"/>
              <a:t>4</a:t>
            </a:r>
            <a:r>
              <a:rPr lang="it-IT" sz="2400"/>
              <a:t> i diritti moderni, quelli che derivano da alcuni sviluppi della tecnologia, come la tutela dei dati personali o il divieto all'eugenetica. </a:t>
            </a:r>
          </a:p>
        </p:txBody>
      </p:sp>
      <p:sp>
        <p:nvSpPr>
          <p:cNvPr id="119817" name="Text Box 9"/>
          <p:cNvSpPr txBox="1">
            <a:spLocks noChangeArrowheads="1"/>
          </p:cNvSpPr>
          <p:nvPr/>
        </p:nvSpPr>
        <p:spPr bwMode="auto">
          <a:xfrm>
            <a:off x="755650" y="1341438"/>
            <a:ext cx="7489825"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Categorie di diritti</a:t>
            </a:r>
          </a:p>
        </p:txBody>
      </p:sp>
      <p:sp>
        <p:nvSpPr>
          <p:cNvPr id="119818" name="Text Box 10"/>
          <p:cNvSpPr txBox="1">
            <a:spLocks noChangeArrowheads="1"/>
          </p:cNvSpPr>
          <p:nvPr/>
        </p:nvSpPr>
        <p:spPr bwMode="auto">
          <a:xfrm>
            <a:off x="1042988" y="1412875"/>
            <a:ext cx="3744912" cy="579438"/>
          </a:xfrm>
          <a:prstGeom prst="rect">
            <a:avLst/>
          </a:prstGeom>
          <a:noFill/>
          <a:ln w="63500">
            <a:noFill/>
            <a:miter lim="800000"/>
            <a:headEnd/>
            <a:tailEnd/>
          </a:ln>
          <a:effectLst/>
        </p:spPr>
        <p:txBody>
          <a:bodyPr lIns="90000" tIns="46800" rIns="90000" bIns="46800">
            <a:spAutoFit/>
          </a:bodyPr>
          <a:lstStyle/>
          <a:p>
            <a:pPr>
              <a:spcBef>
                <a:spcPct val="50000"/>
              </a:spcBef>
            </a:pP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p>
            <a:fld id="{B39A68D1-59DB-471B-AAF1-255DDC73B8DF}" type="slidenum">
              <a:rPr lang="it-IT"/>
              <a:pPr/>
              <a:t>29</a:t>
            </a:fld>
            <a:endParaRPr lang="it-IT"/>
          </a:p>
        </p:txBody>
      </p:sp>
      <p:sp>
        <p:nvSpPr>
          <p:cNvPr id="73730" name="Rectangle 2"/>
          <p:cNvSpPr>
            <a:spLocks noGrp="1" noChangeArrowheads="1"/>
          </p:cNvSpPr>
          <p:nvPr>
            <p:ph type="title"/>
          </p:nvPr>
        </p:nvSpPr>
        <p:spPr>
          <a:ln/>
        </p:spPr>
        <p:txBody>
          <a:bodyPr/>
          <a:lstStyle/>
          <a:p>
            <a:pPr algn="r"/>
            <a:r>
              <a:rPr lang="it-IT"/>
              <a:t>EURO IN CIRCOLAZIONE</a:t>
            </a:r>
          </a:p>
        </p:txBody>
      </p:sp>
      <p:pic>
        <p:nvPicPr>
          <p:cNvPr id="73743" name="Picture 15" descr="euro bancomat"/>
          <p:cNvPicPr>
            <a:picLocks noGrp="1" noChangeAspect="1" noChangeArrowheads="1"/>
          </p:cNvPicPr>
          <p:nvPr>
            <p:ph sz="half" idx="1"/>
          </p:nvPr>
        </p:nvPicPr>
        <p:blipFill>
          <a:blip r:embed="rId3" cstate="print"/>
          <a:srcRect l="5745" t="4716" r="5493" b="4927"/>
          <a:stretch>
            <a:fillRect/>
          </a:stretch>
        </p:blipFill>
        <p:spPr>
          <a:xfrm>
            <a:off x="6011863" y="2160588"/>
            <a:ext cx="2305050" cy="1412875"/>
          </a:xfrm>
          <a:noFill/>
          <a:ln/>
        </p:spPr>
      </p:pic>
      <p:sp>
        <p:nvSpPr>
          <p:cNvPr id="73737" name="Oval 9"/>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73738" name="Text Box 10"/>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2002</a:t>
            </a:r>
          </a:p>
        </p:txBody>
      </p:sp>
      <p:sp>
        <p:nvSpPr>
          <p:cNvPr id="73739" name="Text Box 11"/>
          <p:cNvSpPr txBox="1">
            <a:spLocks noChangeArrowheads="1"/>
          </p:cNvSpPr>
          <p:nvPr/>
        </p:nvSpPr>
        <p:spPr bwMode="auto">
          <a:xfrm>
            <a:off x="1042988" y="2492375"/>
            <a:ext cx="4249737" cy="3049169"/>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dirty="0"/>
              <a:t>Dal 1° gennaio 2002 le </a:t>
            </a:r>
            <a:r>
              <a:rPr lang="it-IT" b="1" dirty="0">
                <a:solidFill>
                  <a:srgbClr val="FF0000"/>
                </a:solidFill>
              </a:rPr>
              <a:t>banconote e le monete  in euro </a:t>
            </a:r>
            <a:r>
              <a:rPr lang="it-IT" dirty="0"/>
              <a:t>cominciano a  circolare e a sostituire le monete nazionali</a:t>
            </a:r>
          </a:p>
        </p:txBody>
      </p:sp>
      <p:pic>
        <p:nvPicPr>
          <p:cNvPr id="73756" name="Picture 28" descr="euro kit tedesco"/>
          <p:cNvPicPr>
            <a:picLocks noGrp="1" noChangeAspect="1" noChangeArrowheads="1"/>
          </p:cNvPicPr>
          <p:nvPr>
            <p:ph sz="half" idx="2"/>
          </p:nvPr>
        </p:nvPicPr>
        <p:blipFill>
          <a:blip r:embed="rId4" cstate="print"/>
          <a:srcRect/>
          <a:stretch>
            <a:fillRect/>
          </a:stretch>
        </p:blipFill>
        <p:spPr>
          <a:xfrm>
            <a:off x="6011863" y="3933825"/>
            <a:ext cx="2305050" cy="1855788"/>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AC887BE5-F4B3-4996-A75F-E127025AB139}" type="slidenum">
              <a:rPr lang="it-IT"/>
              <a:pPr/>
              <a:t>3</a:t>
            </a:fld>
            <a:endParaRPr lang="it-IT"/>
          </a:p>
        </p:txBody>
      </p:sp>
      <p:sp>
        <p:nvSpPr>
          <p:cNvPr id="12290" name="Rectangle 2"/>
          <p:cNvSpPr>
            <a:spLocks noGrp="1" noChangeArrowheads="1"/>
          </p:cNvSpPr>
          <p:nvPr>
            <p:ph type="title"/>
          </p:nvPr>
        </p:nvSpPr>
        <p:spPr>
          <a:ln/>
        </p:spPr>
        <p:txBody>
          <a:bodyPr/>
          <a:lstStyle/>
          <a:p>
            <a:pPr algn="r"/>
            <a:r>
              <a:rPr lang="it-IT"/>
              <a:t>MOTIVI</a:t>
            </a:r>
          </a:p>
        </p:txBody>
      </p:sp>
      <p:sp>
        <p:nvSpPr>
          <p:cNvPr id="12292" name="Text Box 4"/>
          <p:cNvSpPr txBox="1">
            <a:spLocks noChangeArrowheads="1"/>
          </p:cNvSpPr>
          <p:nvPr/>
        </p:nvSpPr>
        <p:spPr bwMode="auto">
          <a:xfrm>
            <a:off x="900113" y="1484313"/>
            <a:ext cx="7056437" cy="414972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a:t>Per secoli l'Europa è stata teatro di frequenti e sanguinosi </a:t>
            </a:r>
            <a:r>
              <a:rPr lang="it-IT" sz="2800" b="1" dirty="0">
                <a:solidFill>
                  <a:srgbClr val="FF0000"/>
                </a:solidFill>
              </a:rPr>
              <a:t>conflitti</a:t>
            </a:r>
            <a:r>
              <a:rPr lang="it-IT" sz="2800" dirty="0"/>
              <a:t>. </a:t>
            </a:r>
          </a:p>
          <a:p>
            <a:pPr algn="l">
              <a:spcBef>
                <a:spcPct val="50000"/>
              </a:spcBef>
            </a:pPr>
            <a:r>
              <a:rPr lang="it-IT" sz="2800" dirty="0"/>
              <a:t>Tra il 1870 e il 1945 Francia e Germania si sono scontrate tre volte, causando terribili perdite di vite umane. Alcuni leader europei si convincono che l'unico modo per garantire una pace durevole tra i loro Paesi è quello di unirli economicamente e politicamente.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0"/>
          </p:nvPr>
        </p:nvSpPr>
        <p:spPr/>
        <p:txBody>
          <a:bodyPr/>
          <a:lstStyle/>
          <a:p>
            <a:fld id="{941D44A3-3C9D-4BCF-B02B-BC32E1848FFA}" type="slidenum">
              <a:rPr lang="it-IT"/>
              <a:pPr/>
              <a:t>30</a:t>
            </a:fld>
            <a:endParaRPr lang="it-IT"/>
          </a:p>
        </p:txBody>
      </p:sp>
      <p:sp>
        <p:nvSpPr>
          <p:cNvPr id="92162" name="Rectangle 2"/>
          <p:cNvSpPr>
            <a:spLocks noGrp="1" noChangeArrowheads="1"/>
          </p:cNvSpPr>
          <p:nvPr>
            <p:ph type="title"/>
          </p:nvPr>
        </p:nvSpPr>
        <p:spPr>
          <a:ln/>
        </p:spPr>
        <p:txBody>
          <a:bodyPr/>
          <a:lstStyle/>
          <a:p>
            <a:pPr algn="r"/>
            <a:r>
              <a:rPr lang="it-IT"/>
              <a:t>LA CONVENZIONE EUROPEA</a:t>
            </a:r>
          </a:p>
        </p:txBody>
      </p:sp>
      <p:sp>
        <p:nvSpPr>
          <p:cNvPr id="92163" name="Oval 3"/>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92164" name="Text Box 4"/>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2002</a:t>
            </a:r>
          </a:p>
        </p:txBody>
      </p:sp>
      <p:sp>
        <p:nvSpPr>
          <p:cNvPr id="92165" name="Text Box 5"/>
          <p:cNvSpPr txBox="1">
            <a:spLocks noChangeArrowheads="1"/>
          </p:cNvSpPr>
          <p:nvPr/>
        </p:nvSpPr>
        <p:spPr bwMode="auto">
          <a:xfrm>
            <a:off x="3995738" y="1484313"/>
            <a:ext cx="4645025"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t>28 febbraio 2002</a:t>
            </a:r>
          </a:p>
        </p:txBody>
      </p:sp>
      <p:sp>
        <p:nvSpPr>
          <p:cNvPr id="92169" name="Text Box 9"/>
          <p:cNvSpPr txBox="1">
            <a:spLocks noChangeArrowheads="1"/>
          </p:cNvSpPr>
          <p:nvPr/>
        </p:nvSpPr>
        <p:spPr bwMode="auto">
          <a:xfrm>
            <a:off x="971550" y="2420938"/>
            <a:ext cx="7200900"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t>La Convenzione europea inizia i lavori </a:t>
            </a:r>
          </a:p>
        </p:txBody>
      </p:sp>
      <p:sp>
        <p:nvSpPr>
          <p:cNvPr id="92170" name="Text Box 10"/>
          <p:cNvSpPr txBox="1">
            <a:spLocks noChangeArrowheads="1"/>
          </p:cNvSpPr>
          <p:nvPr/>
        </p:nvSpPr>
        <p:spPr bwMode="auto">
          <a:xfrm>
            <a:off x="1042988" y="3284538"/>
            <a:ext cx="6985000" cy="204152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Obiettivo: stendere una bozza di trattato costituzionale da sottoporre a una Conferenza intergovernativa che prenderà poi le decisioni finali</a:t>
            </a:r>
          </a:p>
        </p:txBody>
      </p:sp>
      <p:sp>
        <p:nvSpPr>
          <p:cNvPr id="92171" name="Text Box 11"/>
          <p:cNvSpPr txBox="1">
            <a:spLocks noChangeArrowheads="1"/>
          </p:cNvSpPr>
          <p:nvPr/>
        </p:nvSpPr>
        <p:spPr bwMode="auto">
          <a:xfrm>
            <a:off x="1116013" y="5589588"/>
            <a:ext cx="5545137" cy="457200"/>
          </a:xfrm>
          <a:prstGeom prst="rect">
            <a:avLst/>
          </a:prstGeom>
          <a:noFill/>
          <a:ln w="63500">
            <a:noFill/>
            <a:miter lim="800000"/>
            <a:headEnd/>
            <a:tailEnd/>
          </a:ln>
          <a:effectLst/>
        </p:spPr>
        <p:txBody>
          <a:bodyPr lIns="90000" tIns="46800" rIns="90000" bIns="46800">
            <a:spAutoFit/>
          </a:bodyPr>
          <a:lstStyle/>
          <a:p>
            <a:pPr>
              <a:spcBef>
                <a:spcPct val="50000"/>
              </a:spcBef>
            </a:pPr>
            <a:r>
              <a:rPr lang="it-IT" sz="2400"/>
              <a:t>I lavori si concludono dopo 16 mesi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p:txBody>
          <a:bodyPr/>
          <a:lstStyle/>
          <a:p>
            <a:fld id="{2EF10612-829C-4145-BAED-E778862A38E8}" type="slidenum">
              <a:rPr lang="it-IT"/>
              <a:pPr/>
              <a:t>31</a:t>
            </a:fld>
            <a:endParaRPr lang="it-IT"/>
          </a:p>
        </p:txBody>
      </p:sp>
      <p:sp>
        <p:nvSpPr>
          <p:cNvPr id="78850" name="Rectangle 2"/>
          <p:cNvSpPr>
            <a:spLocks noGrp="1" noChangeArrowheads="1"/>
          </p:cNvSpPr>
          <p:nvPr>
            <p:ph type="title"/>
          </p:nvPr>
        </p:nvSpPr>
        <p:spPr>
          <a:ln/>
        </p:spPr>
        <p:txBody>
          <a:bodyPr/>
          <a:lstStyle/>
          <a:p>
            <a:pPr algn="r"/>
            <a:r>
              <a:rPr lang="it-IT"/>
              <a:t>TRATTATO DI ATENE</a:t>
            </a:r>
          </a:p>
        </p:txBody>
      </p:sp>
      <p:sp>
        <p:nvSpPr>
          <p:cNvPr id="78852" name="Oval 4"/>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78853" name="Text Box 5"/>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2003</a:t>
            </a:r>
          </a:p>
        </p:txBody>
      </p:sp>
      <p:sp>
        <p:nvSpPr>
          <p:cNvPr id="78854" name="Text Box 6"/>
          <p:cNvSpPr txBox="1">
            <a:spLocks noChangeArrowheads="1"/>
          </p:cNvSpPr>
          <p:nvPr/>
        </p:nvSpPr>
        <p:spPr bwMode="auto">
          <a:xfrm>
            <a:off x="1042988" y="2492375"/>
            <a:ext cx="4249737" cy="35052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16 aprile 2003</a:t>
            </a:r>
          </a:p>
          <a:p>
            <a:pPr algn="l">
              <a:spcBef>
                <a:spcPct val="50000"/>
              </a:spcBef>
            </a:pPr>
            <a:r>
              <a:rPr lang="it-IT"/>
              <a:t>Viene firmato ad Atene il Trattato che sancisce la nascita dell’Europa a 25 Stati</a:t>
            </a:r>
          </a:p>
          <a:p>
            <a:pPr algn="l">
              <a:spcBef>
                <a:spcPct val="50000"/>
              </a:spcBef>
            </a:pPr>
            <a:r>
              <a:rPr lang="it-IT"/>
              <a:t>dal 1° maggio 2004</a:t>
            </a:r>
          </a:p>
        </p:txBody>
      </p:sp>
      <p:pic>
        <p:nvPicPr>
          <p:cNvPr id="78858" name="Picture 10" descr="atene articolo"/>
          <p:cNvPicPr>
            <a:picLocks noGrp="1" noChangeAspect="1" noChangeArrowheads="1"/>
          </p:cNvPicPr>
          <p:nvPr>
            <p:ph idx="1"/>
          </p:nvPr>
        </p:nvPicPr>
        <p:blipFill>
          <a:blip r:embed="rId3" cstate="print"/>
          <a:srcRect/>
          <a:stretch>
            <a:fillRect/>
          </a:stretch>
        </p:blipFill>
        <p:spPr>
          <a:xfrm rot="21180246">
            <a:off x="5292725" y="1557338"/>
            <a:ext cx="3517900" cy="471805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6"/>
          <p:cNvSpPr>
            <a:spLocks noGrp="1"/>
          </p:cNvSpPr>
          <p:nvPr>
            <p:ph type="sldNum" sz="quarter" idx="10"/>
          </p:nvPr>
        </p:nvSpPr>
        <p:spPr/>
        <p:txBody>
          <a:bodyPr/>
          <a:lstStyle/>
          <a:p>
            <a:fld id="{6C6DAB8A-ACBF-415F-BBA6-9D3AA8B05F09}" type="slidenum">
              <a:rPr lang="it-IT"/>
              <a:pPr/>
              <a:t>32</a:t>
            </a:fld>
            <a:endParaRPr lang="it-IT"/>
          </a:p>
        </p:txBody>
      </p:sp>
      <p:sp>
        <p:nvSpPr>
          <p:cNvPr id="83970" name="Rectangle 2"/>
          <p:cNvSpPr>
            <a:spLocks noGrp="1" noChangeArrowheads="1"/>
          </p:cNvSpPr>
          <p:nvPr>
            <p:ph type="title" sz="quarter"/>
          </p:nvPr>
        </p:nvSpPr>
        <p:spPr>
          <a:ln/>
        </p:spPr>
        <p:txBody>
          <a:bodyPr/>
          <a:lstStyle/>
          <a:p>
            <a:pPr algn="r"/>
            <a:r>
              <a:rPr lang="it-IT"/>
              <a:t>I NUOVI STATI</a:t>
            </a:r>
          </a:p>
        </p:txBody>
      </p:sp>
      <p:pic>
        <p:nvPicPr>
          <p:cNvPr id="84034" name="Picture 66" descr="20020509115515_10-113-232-14"/>
          <p:cNvPicPr>
            <a:picLocks noGrp="1" noChangeAspect="1" noChangeArrowheads="1"/>
          </p:cNvPicPr>
          <p:nvPr>
            <p:ph sz="quarter" idx="1"/>
          </p:nvPr>
        </p:nvPicPr>
        <p:blipFill>
          <a:blip r:embed="rId3" cstate="print"/>
          <a:srcRect/>
          <a:stretch>
            <a:fillRect/>
          </a:stretch>
        </p:blipFill>
        <p:spPr>
          <a:xfrm>
            <a:off x="1185863" y="3573463"/>
            <a:ext cx="514350" cy="342900"/>
          </a:xfrm>
          <a:ln/>
        </p:spPr>
      </p:pic>
      <p:pic>
        <p:nvPicPr>
          <p:cNvPr id="84022" name="Picture 54" descr="20020509120344_10-113-232-14"/>
          <p:cNvPicPr>
            <a:picLocks noGrp="1" noChangeAspect="1" noChangeArrowheads="1"/>
          </p:cNvPicPr>
          <p:nvPr>
            <p:ph sz="quarter" idx="2"/>
          </p:nvPr>
        </p:nvPicPr>
        <p:blipFill>
          <a:blip r:embed="rId4" cstate="print"/>
          <a:srcRect/>
          <a:stretch>
            <a:fillRect/>
          </a:stretch>
        </p:blipFill>
        <p:spPr>
          <a:xfrm>
            <a:off x="1185863" y="2060575"/>
            <a:ext cx="514350" cy="342900"/>
          </a:xfrm>
          <a:ln/>
        </p:spPr>
      </p:pic>
      <p:pic>
        <p:nvPicPr>
          <p:cNvPr id="84026" name="Picture 58" descr="20020509115458_10-113-232-14"/>
          <p:cNvPicPr>
            <a:picLocks noGrp="1" noChangeAspect="1" noChangeArrowheads="1"/>
          </p:cNvPicPr>
          <p:nvPr>
            <p:ph sz="quarter" idx="3"/>
          </p:nvPr>
        </p:nvPicPr>
        <p:blipFill>
          <a:blip r:embed="rId5" cstate="print"/>
          <a:srcRect/>
          <a:stretch>
            <a:fillRect/>
          </a:stretch>
        </p:blipFill>
        <p:spPr>
          <a:xfrm>
            <a:off x="1185863" y="2781300"/>
            <a:ext cx="514350" cy="342900"/>
          </a:xfrm>
          <a:ln/>
        </p:spPr>
      </p:pic>
      <p:sp>
        <p:nvSpPr>
          <p:cNvPr id="84031" name="Text Box 63"/>
          <p:cNvSpPr txBox="1">
            <a:spLocks noChangeArrowheads="1"/>
          </p:cNvSpPr>
          <p:nvPr/>
        </p:nvSpPr>
        <p:spPr bwMode="auto">
          <a:xfrm>
            <a:off x="2266950" y="2060575"/>
            <a:ext cx="1873250" cy="51911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Estonia</a:t>
            </a:r>
          </a:p>
        </p:txBody>
      </p:sp>
      <p:sp>
        <p:nvSpPr>
          <p:cNvPr id="84032" name="Text Box 64"/>
          <p:cNvSpPr txBox="1">
            <a:spLocks noChangeArrowheads="1"/>
          </p:cNvSpPr>
          <p:nvPr/>
        </p:nvSpPr>
        <p:spPr bwMode="auto">
          <a:xfrm>
            <a:off x="2193925" y="2781300"/>
            <a:ext cx="1873250" cy="51911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Lettonia</a:t>
            </a:r>
          </a:p>
        </p:txBody>
      </p:sp>
      <p:sp>
        <p:nvSpPr>
          <p:cNvPr id="84036" name="Text Box 68"/>
          <p:cNvSpPr txBox="1">
            <a:spLocks noChangeArrowheads="1"/>
          </p:cNvSpPr>
          <p:nvPr/>
        </p:nvSpPr>
        <p:spPr bwMode="auto">
          <a:xfrm>
            <a:off x="2193925" y="3500438"/>
            <a:ext cx="1873250" cy="51911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Polonia</a:t>
            </a:r>
          </a:p>
        </p:txBody>
      </p:sp>
      <p:pic>
        <p:nvPicPr>
          <p:cNvPr id="84038" name="Picture 70" descr="20020509115536_10-113-232-14"/>
          <p:cNvPicPr>
            <a:picLocks noGrp="1" noChangeAspect="1" noChangeArrowheads="1"/>
          </p:cNvPicPr>
          <p:nvPr>
            <p:ph sz="quarter" idx="4"/>
          </p:nvPr>
        </p:nvPicPr>
        <p:blipFill>
          <a:blip r:embed="rId6" cstate="print"/>
          <a:srcRect/>
          <a:stretch>
            <a:fillRect/>
          </a:stretch>
        </p:blipFill>
        <p:spPr>
          <a:xfrm>
            <a:off x="1185863" y="4292600"/>
            <a:ext cx="514350" cy="342900"/>
          </a:xfrm>
          <a:ln/>
        </p:spPr>
      </p:pic>
      <p:sp>
        <p:nvSpPr>
          <p:cNvPr id="84040" name="Text Box 72"/>
          <p:cNvSpPr txBox="1">
            <a:spLocks noChangeArrowheads="1"/>
          </p:cNvSpPr>
          <p:nvPr/>
        </p:nvSpPr>
        <p:spPr bwMode="auto">
          <a:xfrm>
            <a:off x="2266950" y="4149725"/>
            <a:ext cx="2159000" cy="51911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Slovacchia</a:t>
            </a:r>
          </a:p>
        </p:txBody>
      </p:sp>
      <p:pic>
        <p:nvPicPr>
          <p:cNvPr id="84042" name="Picture 74" descr="20020509120401_10-113-232-14"/>
          <p:cNvPicPr>
            <a:picLocks noChangeAspect="1" noChangeArrowheads="1"/>
          </p:cNvPicPr>
          <p:nvPr/>
        </p:nvPicPr>
        <p:blipFill>
          <a:blip r:embed="rId7" cstate="print"/>
          <a:srcRect/>
          <a:stretch>
            <a:fillRect/>
          </a:stretch>
        </p:blipFill>
        <p:spPr bwMode="auto">
          <a:xfrm>
            <a:off x="1185863" y="5013325"/>
            <a:ext cx="609600" cy="342900"/>
          </a:xfrm>
          <a:prstGeom prst="rect">
            <a:avLst/>
          </a:prstGeom>
          <a:noFill/>
        </p:spPr>
      </p:pic>
      <p:sp>
        <p:nvSpPr>
          <p:cNvPr id="84043" name="Text Box 75"/>
          <p:cNvSpPr txBox="1">
            <a:spLocks noChangeArrowheads="1"/>
          </p:cNvSpPr>
          <p:nvPr/>
        </p:nvSpPr>
        <p:spPr bwMode="auto">
          <a:xfrm>
            <a:off x="2266950" y="4941888"/>
            <a:ext cx="2159000" cy="51911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Malta</a:t>
            </a:r>
          </a:p>
        </p:txBody>
      </p:sp>
      <p:pic>
        <p:nvPicPr>
          <p:cNvPr id="84045" name="Picture 77" descr="20020509115552_10-113-232-14">
            <a:hlinkClick r:id="rId8"/>
          </p:cNvPr>
          <p:cNvPicPr>
            <a:picLocks noChangeAspect="1" noChangeArrowheads="1"/>
          </p:cNvPicPr>
          <p:nvPr/>
        </p:nvPicPr>
        <p:blipFill>
          <a:blip r:embed="rId9" cstate="print"/>
          <a:srcRect/>
          <a:stretch>
            <a:fillRect/>
          </a:stretch>
        </p:blipFill>
        <p:spPr bwMode="auto">
          <a:xfrm>
            <a:off x="5075238" y="2060575"/>
            <a:ext cx="609600" cy="342900"/>
          </a:xfrm>
          <a:prstGeom prst="rect">
            <a:avLst/>
          </a:prstGeom>
          <a:noFill/>
        </p:spPr>
      </p:pic>
      <p:sp>
        <p:nvSpPr>
          <p:cNvPr id="84046" name="Text Box 78"/>
          <p:cNvSpPr txBox="1">
            <a:spLocks noChangeArrowheads="1"/>
          </p:cNvSpPr>
          <p:nvPr/>
        </p:nvSpPr>
        <p:spPr bwMode="auto">
          <a:xfrm>
            <a:off x="6010275" y="2060575"/>
            <a:ext cx="1873250" cy="51911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Cipro</a:t>
            </a:r>
          </a:p>
        </p:txBody>
      </p:sp>
      <p:pic>
        <p:nvPicPr>
          <p:cNvPr id="84048" name="Picture 80" descr="20020509115613_10-113-232-14">
            <a:hlinkClick r:id="rId10"/>
          </p:cNvPr>
          <p:cNvPicPr>
            <a:picLocks noChangeAspect="1" noChangeArrowheads="1"/>
          </p:cNvPicPr>
          <p:nvPr/>
        </p:nvPicPr>
        <p:blipFill>
          <a:blip r:embed="rId11" cstate="print"/>
          <a:srcRect/>
          <a:stretch>
            <a:fillRect/>
          </a:stretch>
        </p:blipFill>
        <p:spPr bwMode="auto">
          <a:xfrm>
            <a:off x="5075238" y="2708275"/>
            <a:ext cx="609600" cy="342900"/>
          </a:xfrm>
          <a:prstGeom prst="rect">
            <a:avLst/>
          </a:prstGeom>
          <a:noFill/>
        </p:spPr>
      </p:pic>
      <p:sp>
        <p:nvSpPr>
          <p:cNvPr id="84049" name="Text Box 81"/>
          <p:cNvSpPr txBox="1">
            <a:spLocks noChangeArrowheads="1"/>
          </p:cNvSpPr>
          <p:nvPr/>
        </p:nvSpPr>
        <p:spPr bwMode="auto">
          <a:xfrm>
            <a:off x="6010275" y="2708275"/>
            <a:ext cx="1873250" cy="51911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Lituania</a:t>
            </a:r>
          </a:p>
        </p:txBody>
      </p:sp>
      <p:pic>
        <p:nvPicPr>
          <p:cNvPr id="84051" name="Picture 83" descr="20020509120131_10-113-232-14">
            <a:hlinkClick r:id="rId12"/>
          </p:cNvPr>
          <p:cNvPicPr>
            <a:picLocks noChangeAspect="1" noChangeArrowheads="1"/>
          </p:cNvPicPr>
          <p:nvPr/>
        </p:nvPicPr>
        <p:blipFill>
          <a:blip r:embed="rId13" cstate="print"/>
          <a:srcRect/>
          <a:stretch>
            <a:fillRect/>
          </a:stretch>
        </p:blipFill>
        <p:spPr bwMode="auto">
          <a:xfrm>
            <a:off x="5075238" y="3429000"/>
            <a:ext cx="609600" cy="342900"/>
          </a:xfrm>
          <a:prstGeom prst="rect">
            <a:avLst/>
          </a:prstGeom>
          <a:noFill/>
        </p:spPr>
      </p:pic>
      <p:sp>
        <p:nvSpPr>
          <p:cNvPr id="84052" name="Text Box 84"/>
          <p:cNvSpPr txBox="1">
            <a:spLocks noChangeArrowheads="1"/>
          </p:cNvSpPr>
          <p:nvPr/>
        </p:nvSpPr>
        <p:spPr bwMode="auto">
          <a:xfrm>
            <a:off x="6083300" y="3429000"/>
            <a:ext cx="1873250" cy="51911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Rep. Ceca</a:t>
            </a:r>
          </a:p>
        </p:txBody>
      </p:sp>
      <p:pic>
        <p:nvPicPr>
          <p:cNvPr id="84054" name="Picture 86" descr="20020509120312_10-113-232-14">
            <a:hlinkClick r:id="rId14"/>
          </p:cNvPr>
          <p:cNvPicPr>
            <a:picLocks noChangeAspect="1" noChangeArrowheads="1"/>
          </p:cNvPicPr>
          <p:nvPr/>
        </p:nvPicPr>
        <p:blipFill>
          <a:blip r:embed="rId15" cstate="print"/>
          <a:srcRect/>
          <a:stretch>
            <a:fillRect/>
          </a:stretch>
        </p:blipFill>
        <p:spPr bwMode="auto">
          <a:xfrm>
            <a:off x="5146675" y="4221163"/>
            <a:ext cx="609600" cy="342900"/>
          </a:xfrm>
          <a:prstGeom prst="rect">
            <a:avLst/>
          </a:prstGeom>
          <a:noFill/>
        </p:spPr>
      </p:pic>
      <p:sp>
        <p:nvSpPr>
          <p:cNvPr id="84055" name="Text Box 87"/>
          <p:cNvSpPr txBox="1">
            <a:spLocks noChangeArrowheads="1"/>
          </p:cNvSpPr>
          <p:nvPr/>
        </p:nvSpPr>
        <p:spPr bwMode="auto">
          <a:xfrm>
            <a:off x="6154738" y="4221163"/>
            <a:ext cx="1873250" cy="51911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Slovenia</a:t>
            </a:r>
          </a:p>
        </p:txBody>
      </p:sp>
      <p:pic>
        <p:nvPicPr>
          <p:cNvPr id="84057" name="Picture 89" descr="20020509120327_10-113-232-14"/>
          <p:cNvPicPr>
            <a:picLocks noChangeAspect="1" noChangeArrowheads="1"/>
          </p:cNvPicPr>
          <p:nvPr/>
        </p:nvPicPr>
        <p:blipFill>
          <a:blip r:embed="rId16" cstate="print"/>
          <a:srcRect/>
          <a:stretch>
            <a:fillRect/>
          </a:stretch>
        </p:blipFill>
        <p:spPr bwMode="auto">
          <a:xfrm>
            <a:off x="5146675" y="4941888"/>
            <a:ext cx="609600" cy="342900"/>
          </a:xfrm>
          <a:prstGeom prst="rect">
            <a:avLst/>
          </a:prstGeom>
          <a:noFill/>
        </p:spPr>
      </p:pic>
      <p:sp>
        <p:nvSpPr>
          <p:cNvPr id="84058" name="Text Box 90"/>
          <p:cNvSpPr txBox="1">
            <a:spLocks noChangeArrowheads="1"/>
          </p:cNvSpPr>
          <p:nvPr/>
        </p:nvSpPr>
        <p:spPr bwMode="auto">
          <a:xfrm>
            <a:off x="6154738" y="4941888"/>
            <a:ext cx="1873250" cy="51911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a:t>Ungheria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0"/>
          </p:nvPr>
        </p:nvSpPr>
        <p:spPr/>
        <p:txBody>
          <a:bodyPr/>
          <a:lstStyle/>
          <a:p>
            <a:fld id="{F51076E6-A013-44C6-9065-5514C42FB0B7}" type="slidenum">
              <a:rPr lang="it-IT"/>
              <a:pPr/>
              <a:t>33</a:t>
            </a:fld>
            <a:endParaRPr lang="it-IT"/>
          </a:p>
        </p:txBody>
      </p:sp>
      <p:sp>
        <p:nvSpPr>
          <p:cNvPr id="90114" name="Rectangle 2"/>
          <p:cNvSpPr>
            <a:spLocks noGrp="1" noChangeArrowheads="1"/>
          </p:cNvSpPr>
          <p:nvPr>
            <p:ph type="title"/>
          </p:nvPr>
        </p:nvSpPr>
        <p:spPr>
          <a:ln/>
        </p:spPr>
        <p:txBody>
          <a:bodyPr/>
          <a:lstStyle/>
          <a:p>
            <a:pPr algn="r"/>
            <a:r>
              <a:rPr lang="it-IT" sz="3600"/>
              <a:t>CONFERENZA INTERGOVERNATIVA</a:t>
            </a:r>
          </a:p>
        </p:txBody>
      </p:sp>
      <p:sp>
        <p:nvSpPr>
          <p:cNvPr id="90115" name="Oval 3"/>
          <p:cNvSpPr>
            <a:spLocks noChangeArrowheads="1"/>
          </p:cNvSpPr>
          <p:nvPr/>
        </p:nvSpPr>
        <p:spPr bwMode="auto">
          <a:xfrm>
            <a:off x="1403350" y="1412875"/>
            <a:ext cx="1944688"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90116" name="Text Box 4"/>
          <p:cNvSpPr txBox="1">
            <a:spLocks noChangeArrowheads="1"/>
          </p:cNvSpPr>
          <p:nvPr/>
        </p:nvSpPr>
        <p:spPr bwMode="auto">
          <a:xfrm>
            <a:off x="611188" y="1412875"/>
            <a:ext cx="35290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2003</a:t>
            </a:r>
          </a:p>
        </p:txBody>
      </p:sp>
      <p:sp>
        <p:nvSpPr>
          <p:cNvPr id="90117" name="Text Box 5"/>
          <p:cNvSpPr txBox="1">
            <a:spLocks noChangeArrowheads="1"/>
          </p:cNvSpPr>
          <p:nvPr/>
        </p:nvSpPr>
        <p:spPr bwMode="auto">
          <a:xfrm>
            <a:off x="3995738" y="1484313"/>
            <a:ext cx="4645025"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t>4 ottobre 2003</a:t>
            </a:r>
          </a:p>
        </p:txBody>
      </p:sp>
      <p:sp>
        <p:nvSpPr>
          <p:cNvPr id="90119" name="Text Box 7"/>
          <p:cNvSpPr txBox="1">
            <a:spLocks noChangeArrowheads="1"/>
          </p:cNvSpPr>
          <p:nvPr/>
        </p:nvSpPr>
        <p:spPr bwMode="auto">
          <a:xfrm>
            <a:off x="755650" y="2276475"/>
            <a:ext cx="7632700" cy="155416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Inizia a Roma la Conferenza intergovernativa che dovrebbe approvare la Costituzione europea.</a:t>
            </a:r>
          </a:p>
        </p:txBody>
      </p:sp>
      <p:sp>
        <p:nvSpPr>
          <p:cNvPr id="90121" name="Text Box 9"/>
          <p:cNvSpPr txBox="1">
            <a:spLocks noChangeArrowheads="1"/>
          </p:cNvSpPr>
          <p:nvPr/>
        </p:nvSpPr>
        <p:spPr bwMode="auto">
          <a:xfrm>
            <a:off x="611188" y="4868863"/>
            <a:ext cx="7993062"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A Roma  si svolge la cerimonia della firma del Trattato che adotta la Costituzione</a:t>
            </a:r>
            <a:endParaRPr lang="it-IT">
              <a:solidFill>
                <a:srgbClr val="FF6600"/>
              </a:solidFill>
            </a:endParaRPr>
          </a:p>
        </p:txBody>
      </p:sp>
      <p:sp>
        <p:nvSpPr>
          <p:cNvPr id="90123" name="Oval 11"/>
          <p:cNvSpPr>
            <a:spLocks noChangeArrowheads="1"/>
          </p:cNvSpPr>
          <p:nvPr/>
        </p:nvSpPr>
        <p:spPr bwMode="auto">
          <a:xfrm>
            <a:off x="1331913" y="3867150"/>
            <a:ext cx="1771650" cy="782638"/>
          </a:xfrm>
          <a:prstGeom prst="ellipse">
            <a:avLst/>
          </a:prstGeom>
          <a:solidFill>
            <a:srgbClr val="93D5F9">
              <a:alpha val="48000"/>
            </a:srgbClr>
          </a:solidFill>
          <a:ln w="63500">
            <a:noFill/>
            <a:round/>
            <a:headEnd/>
            <a:tailEnd/>
          </a:ln>
          <a:effectLst/>
        </p:spPr>
        <p:txBody>
          <a:bodyPr lIns="90000" tIns="46800" rIns="90000" bIns="46800" anchor="ctr">
            <a:spAutoFit/>
          </a:bodyPr>
          <a:lstStyle/>
          <a:p>
            <a:r>
              <a:rPr lang="it-IT"/>
              <a:t>2004</a:t>
            </a:r>
          </a:p>
        </p:txBody>
      </p:sp>
      <p:pic>
        <p:nvPicPr>
          <p:cNvPr id="90126" name="Picture 14" descr="Immagine:European constitution versions.jpg">
            <a:hlinkClick r:id="rId3"/>
          </p:cNvPr>
          <p:cNvPicPr>
            <a:picLocks noGrp="1" noChangeAspect="1" noChangeArrowheads="1"/>
          </p:cNvPicPr>
          <p:nvPr>
            <p:ph idx="1"/>
          </p:nvPr>
        </p:nvPicPr>
        <p:blipFill>
          <a:blip r:embed="rId4" cstate="print"/>
          <a:srcRect/>
          <a:stretch>
            <a:fillRect/>
          </a:stretch>
        </p:blipFill>
        <p:spPr>
          <a:xfrm>
            <a:off x="6732588" y="3573463"/>
            <a:ext cx="1976437" cy="1311275"/>
          </a:xfrm>
          <a:ln/>
        </p:spPr>
      </p:pic>
      <p:sp>
        <p:nvSpPr>
          <p:cNvPr id="90128" name="Text Box 16"/>
          <p:cNvSpPr txBox="1">
            <a:spLocks noChangeArrowheads="1"/>
          </p:cNvSpPr>
          <p:nvPr/>
        </p:nvSpPr>
        <p:spPr bwMode="auto">
          <a:xfrm>
            <a:off x="2700338" y="4076700"/>
            <a:ext cx="4645025"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29 ottobre 2004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p:txBody>
          <a:bodyPr/>
          <a:lstStyle/>
          <a:p>
            <a:fld id="{EA716FC5-1C28-4A8D-B0F8-25A24BBB23C1}" type="slidenum">
              <a:rPr lang="it-IT"/>
              <a:pPr/>
              <a:t>34</a:t>
            </a:fld>
            <a:endParaRPr lang="it-IT"/>
          </a:p>
        </p:txBody>
      </p:sp>
      <p:sp>
        <p:nvSpPr>
          <p:cNvPr id="6149" name="Rectangle 5"/>
          <p:cNvSpPr>
            <a:spLocks noGrp="1" noChangeArrowheads="1"/>
          </p:cNvSpPr>
          <p:nvPr>
            <p:ph type="title"/>
          </p:nvPr>
        </p:nvSpPr>
        <p:spPr>
          <a:ln/>
        </p:spPr>
        <p:txBody>
          <a:bodyPr/>
          <a:lstStyle/>
          <a:p>
            <a:pPr algn="r"/>
            <a:r>
              <a:rPr lang="it-IT"/>
              <a:t>EUROPA A 25</a:t>
            </a:r>
          </a:p>
        </p:txBody>
      </p:sp>
      <p:pic>
        <p:nvPicPr>
          <p:cNvPr id="6148" name="Picture 4" descr="cartina ue"/>
          <p:cNvPicPr>
            <a:picLocks noGrp="1" noChangeAspect="1" noChangeArrowheads="1"/>
          </p:cNvPicPr>
          <p:nvPr>
            <p:ph idx="1"/>
          </p:nvPr>
        </p:nvPicPr>
        <p:blipFill>
          <a:blip r:embed="rId3" cstate="print"/>
          <a:srcRect/>
          <a:stretch>
            <a:fillRect/>
          </a:stretch>
        </p:blipFill>
        <p:spPr>
          <a:xfrm>
            <a:off x="900113" y="1489075"/>
            <a:ext cx="7777162" cy="5368925"/>
          </a:xfrm>
          <a:noFill/>
          <a:ln/>
        </p:spPr>
      </p:pic>
      <p:sp>
        <p:nvSpPr>
          <p:cNvPr id="6151" name="Oval 7"/>
          <p:cNvSpPr>
            <a:spLocks noChangeArrowheads="1"/>
          </p:cNvSpPr>
          <p:nvPr/>
        </p:nvSpPr>
        <p:spPr bwMode="auto">
          <a:xfrm>
            <a:off x="1042988" y="1412875"/>
            <a:ext cx="1944687"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6152" name="Text Box 8"/>
          <p:cNvSpPr txBox="1">
            <a:spLocks noChangeArrowheads="1"/>
          </p:cNvSpPr>
          <p:nvPr/>
        </p:nvSpPr>
        <p:spPr bwMode="auto">
          <a:xfrm>
            <a:off x="250825" y="1412875"/>
            <a:ext cx="3529013"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2004</a:t>
            </a:r>
          </a:p>
        </p:txBody>
      </p:sp>
      <p:sp>
        <p:nvSpPr>
          <p:cNvPr id="6153" name="Text Box 9"/>
          <p:cNvSpPr txBox="1">
            <a:spLocks noChangeArrowheads="1"/>
          </p:cNvSpPr>
          <p:nvPr/>
        </p:nvSpPr>
        <p:spPr bwMode="auto">
          <a:xfrm>
            <a:off x="7019925" y="1557338"/>
            <a:ext cx="1873250" cy="1554162"/>
          </a:xfrm>
          <a:prstGeom prst="rect">
            <a:avLst/>
          </a:prstGeom>
          <a:noFill/>
          <a:ln w="63500">
            <a:noFill/>
            <a:miter lim="800000"/>
            <a:headEnd/>
            <a:tailEnd/>
          </a:ln>
          <a:effectLst/>
        </p:spPr>
        <p:txBody>
          <a:bodyPr lIns="90000" tIns="46800" rIns="90000" bIns="46800">
            <a:spAutoFit/>
          </a:bodyPr>
          <a:lstStyle/>
          <a:p>
            <a:pPr>
              <a:spcBef>
                <a:spcPct val="50000"/>
              </a:spcBef>
            </a:pPr>
            <a:r>
              <a:rPr lang="it-IT"/>
              <a:t>1° MAGGIO 2004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0"/>
          </p:nvPr>
        </p:nvSpPr>
        <p:spPr/>
        <p:txBody>
          <a:bodyPr/>
          <a:lstStyle/>
          <a:p>
            <a:fld id="{6FFD66B3-7D98-44FE-B674-CE6CCFF9F665}" type="slidenum">
              <a:rPr lang="it-IT"/>
              <a:pPr/>
              <a:t>35</a:t>
            </a:fld>
            <a:endParaRPr lang="it-IT"/>
          </a:p>
        </p:txBody>
      </p:sp>
      <p:sp>
        <p:nvSpPr>
          <p:cNvPr id="94210" name="Rectangle 2"/>
          <p:cNvSpPr>
            <a:spLocks noGrp="1" noChangeArrowheads="1"/>
          </p:cNvSpPr>
          <p:nvPr>
            <p:ph type="title"/>
          </p:nvPr>
        </p:nvSpPr>
        <p:spPr>
          <a:ln/>
        </p:spPr>
        <p:txBody>
          <a:bodyPr/>
          <a:lstStyle/>
          <a:p>
            <a:pPr algn="r"/>
            <a:r>
              <a:rPr lang="it-IT" sz="3600"/>
              <a:t>ELEZIONI PARLAMENTO EUROPEO</a:t>
            </a:r>
          </a:p>
        </p:txBody>
      </p:sp>
      <p:sp>
        <p:nvSpPr>
          <p:cNvPr id="94216" name="Oval 8"/>
          <p:cNvSpPr>
            <a:spLocks noChangeArrowheads="1"/>
          </p:cNvSpPr>
          <p:nvPr/>
        </p:nvSpPr>
        <p:spPr bwMode="auto">
          <a:xfrm>
            <a:off x="1042988" y="1412875"/>
            <a:ext cx="1944687"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94217" name="Text Box 9"/>
          <p:cNvSpPr txBox="1">
            <a:spLocks noChangeArrowheads="1"/>
          </p:cNvSpPr>
          <p:nvPr/>
        </p:nvSpPr>
        <p:spPr bwMode="auto">
          <a:xfrm>
            <a:off x="250825" y="1412875"/>
            <a:ext cx="3529013"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2004</a:t>
            </a:r>
          </a:p>
        </p:txBody>
      </p:sp>
      <p:sp>
        <p:nvSpPr>
          <p:cNvPr id="94218" name="Text Box 10"/>
          <p:cNvSpPr txBox="1">
            <a:spLocks noChangeArrowheads="1"/>
          </p:cNvSpPr>
          <p:nvPr/>
        </p:nvSpPr>
        <p:spPr bwMode="auto">
          <a:xfrm>
            <a:off x="1258888" y="2492375"/>
            <a:ext cx="3671887" cy="57943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Giugno 2004</a:t>
            </a:r>
          </a:p>
        </p:txBody>
      </p:sp>
      <p:sp>
        <p:nvSpPr>
          <p:cNvPr id="94219" name="Text Box 11"/>
          <p:cNvSpPr txBox="1">
            <a:spLocks noChangeArrowheads="1"/>
          </p:cNvSpPr>
          <p:nvPr/>
        </p:nvSpPr>
        <p:spPr bwMode="auto">
          <a:xfrm>
            <a:off x="1042988" y="3357563"/>
            <a:ext cx="5040312" cy="255672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dirty="0"/>
              <a:t>Elezioni del nuovo </a:t>
            </a:r>
            <a:r>
              <a:rPr lang="it-IT" b="1" dirty="0">
                <a:solidFill>
                  <a:srgbClr val="FF0000"/>
                </a:solidFill>
              </a:rPr>
              <a:t>Parlamento di Strasburgo </a:t>
            </a:r>
            <a:r>
              <a:rPr lang="it-IT" dirty="0"/>
              <a:t>allargato a 25 membri: il numero dei seggi passa da 626 a 732</a:t>
            </a:r>
          </a:p>
        </p:txBody>
      </p:sp>
      <p:pic>
        <p:nvPicPr>
          <p:cNvPr id="94220" name="Picture 12" descr="elezioni conteggioschede"/>
          <p:cNvPicPr>
            <a:picLocks noGrp="1" noChangeAspect="1" noChangeArrowheads="1"/>
          </p:cNvPicPr>
          <p:nvPr>
            <p:ph idx="1"/>
          </p:nvPr>
        </p:nvPicPr>
        <p:blipFill>
          <a:blip r:embed="rId3" cstate="print"/>
          <a:srcRect/>
          <a:stretch>
            <a:fillRect/>
          </a:stretch>
        </p:blipFill>
        <p:spPr>
          <a:xfrm>
            <a:off x="6732588" y="1557338"/>
            <a:ext cx="1800225" cy="4464050"/>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0"/>
          </p:nvPr>
        </p:nvSpPr>
        <p:spPr/>
        <p:txBody>
          <a:bodyPr/>
          <a:lstStyle/>
          <a:p>
            <a:fld id="{9A36AC37-6B95-4B5C-8EE6-CEDE569B81BC}" type="slidenum">
              <a:rPr lang="it-IT"/>
              <a:pPr/>
              <a:t>36</a:t>
            </a:fld>
            <a:endParaRPr lang="it-IT"/>
          </a:p>
        </p:txBody>
      </p:sp>
      <p:sp>
        <p:nvSpPr>
          <p:cNvPr id="102402" name="Rectangle 2"/>
          <p:cNvSpPr>
            <a:spLocks noGrp="1" noChangeArrowheads="1"/>
          </p:cNvSpPr>
          <p:nvPr>
            <p:ph type="title"/>
          </p:nvPr>
        </p:nvSpPr>
        <p:spPr>
          <a:ln/>
        </p:spPr>
        <p:txBody>
          <a:bodyPr/>
          <a:lstStyle/>
          <a:p>
            <a:pPr algn="r"/>
            <a:r>
              <a:rPr lang="it-IT"/>
              <a:t>COSTITUZIONE “CONGELATA”</a:t>
            </a:r>
          </a:p>
        </p:txBody>
      </p:sp>
      <p:sp>
        <p:nvSpPr>
          <p:cNvPr id="102403" name="Oval 3"/>
          <p:cNvSpPr>
            <a:spLocks noChangeArrowheads="1"/>
          </p:cNvSpPr>
          <p:nvPr/>
        </p:nvSpPr>
        <p:spPr bwMode="auto">
          <a:xfrm>
            <a:off x="1042988" y="1412875"/>
            <a:ext cx="1944687"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102404" name="Text Box 4"/>
          <p:cNvSpPr txBox="1">
            <a:spLocks noChangeArrowheads="1"/>
          </p:cNvSpPr>
          <p:nvPr/>
        </p:nvSpPr>
        <p:spPr bwMode="auto">
          <a:xfrm>
            <a:off x="250825" y="1412875"/>
            <a:ext cx="3529013"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2005</a:t>
            </a:r>
          </a:p>
        </p:txBody>
      </p:sp>
      <p:sp>
        <p:nvSpPr>
          <p:cNvPr id="102405" name="Text Box 5"/>
          <p:cNvSpPr txBox="1">
            <a:spLocks noChangeArrowheads="1"/>
          </p:cNvSpPr>
          <p:nvPr/>
        </p:nvSpPr>
        <p:spPr bwMode="auto">
          <a:xfrm>
            <a:off x="827088" y="2349500"/>
            <a:ext cx="4968875" cy="57943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Maggio Giugno 2005</a:t>
            </a:r>
          </a:p>
        </p:txBody>
      </p:sp>
      <p:sp>
        <p:nvSpPr>
          <p:cNvPr id="102406" name="Text Box 6"/>
          <p:cNvSpPr txBox="1">
            <a:spLocks noChangeArrowheads="1"/>
          </p:cNvSpPr>
          <p:nvPr/>
        </p:nvSpPr>
        <p:spPr bwMode="auto">
          <a:xfrm>
            <a:off x="827088" y="3068638"/>
            <a:ext cx="3097212" cy="301625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Francia e Paesi Bassi, con un referendum dicono di no alla Costituzione</a:t>
            </a:r>
          </a:p>
        </p:txBody>
      </p:sp>
      <p:pic>
        <p:nvPicPr>
          <p:cNvPr id="102410" name="Picture 10" descr="1ermai-2%20248"/>
          <p:cNvPicPr>
            <a:picLocks noGrp="1" noChangeAspect="1" noChangeArrowheads="1"/>
          </p:cNvPicPr>
          <p:nvPr>
            <p:ph idx="1"/>
          </p:nvPr>
        </p:nvPicPr>
        <p:blipFill>
          <a:blip r:embed="rId3" cstate="print"/>
          <a:srcRect/>
          <a:stretch>
            <a:fillRect/>
          </a:stretch>
        </p:blipFill>
        <p:spPr>
          <a:xfrm>
            <a:off x="4427538" y="3357563"/>
            <a:ext cx="3900487" cy="26035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p:cNvSpPr>
            <a:spLocks noGrp="1"/>
          </p:cNvSpPr>
          <p:nvPr>
            <p:ph type="sldNum" sz="quarter" idx="10"/>
          </p:nvPr>
        </p:nvSpPr>
        <p:spPr/>
        <p:txBody>
          <a:bodyPr/>
          <a:lstStyle/>
          <a:p>
            <a:fld id="{3FAB1646-C50E-4F27-937E-2D32C9FC52A1}" type="slidenum">
              <a:rPr lang="it-IT"/>
              <a:pPr/>
              <a:t>37</a:t>
            </a:fld>
            <a:endParaRPr lang="it-IT"/>
          </a:p>
        </p:txBody>
      </p:sp>
      <p:sp>
        <p:nvSpPr>
          <p:cNvPr id="96258" name="Rectangle 2"/>
          <p:cNvSpPr>
            <a:spLocks noGrp="1" noChangeArrowheads="1"/>
          </p:cNvSpPr>
          <p:nvPr>
            <p:ph type="title" sz="quarter"/>
          </p:nvPr>
        </p:nvSpPr>
        <p:spPr>
          <a:ln/>
        </p:spPr>
        <p:txBody>
          <a:bodyPr/>
          <a:lstStyle/>
          <a:p>
            <a:pPr algn="r"/>
            <a:r>
              <a:rPr lang="it-IT"/>
              <a:t>EUROPA A 27</a:t>
            </a:r>
          </a:p>
        </p:txBody>
      </p:sp>
      <p:pic>
        <p:nvPicPr>
          <p:cNvPr id="96266" name="Picture 10" descr="20020509115436_10-113-232-14"/>
          <p:cNvPicPr>
            <a:picLocks noGrp="1" noChangeAspect="1" noChangeArrowheads="1"/>
          </p:cNvPicPr>
          <p:nvPr>
            <p:ph sz="quarter" idx="1"/>
          </p:nvPr>
        </p:nvPicPr>
        <p:blipFill>
          <a:blip r:embed="rId3" cstate="print"/>
          <a:srcRect/>
          <a:stretch>
            <a:fillRect/>
          </a:stretch>
        </p:blipFill>
        <p:spPr>
          <a:xfrm>
            <a:off x="6433914" y="3284538"/>
            <a:ext cx="514350" cy="342900"/>
          </a:xfrm>
          <a:ln/>
        </p:spPr>
      </p:pic>
      <p:pic>
        <p:nvPicPr>
          <p:cNvPr id="96269" name="Picture 13" descr="20020509120417_10-113-232-14"/>
          <p:cNvPicPr>
            <a:picLocks noGrp="1" noChangeAspect="1" noChangeArrowheads="1"/>
          </p:cNvPicPr>
          <p:nvPr>
            <p:ph sz="quarter" idx="2"/>
          </p:nvPr>
        </p:nvPicPr>
        <p:blipFill>
          <a:blip r:embed="rId4" cstate="print"/>
          <a:srcRect/>
          <a:stretch>
            <a:fillRect/>
          </a:stretch>
        </p:blipFill>
        <p:spPr>
          <a:xfrm>
            <a:off x="6410325" y="2522538"/>
            <a:ext cx="514350" cy="342900"/>
          </a:xfrm>
          <a:ln/>
        </p:spPr>
      </p:pic>
      <p:pic>
        <p:nvPicPr>
          <p:cNvPr id="96279" name="Picture 23" descr="romania_newElezioniUE.jpg"/>
          <p:cNvPicPr>
            <a:picLocks noGrp="1" noChangeAspect="1" noChangeArrowheads="1"/>
          </p:cNvPicPr>
          <p:nvPr>
            <p:ph sz="quarter" idx="3"/>
          </p:nvPr>
        </p:nvPicPr>
        <p:blipFill>
          <a:blip r:embed="rId5" cstate="print"/>
          <a:srcRect/>
          <a:stretch>
            <a:fillRect/>
          </a:stretch>
        </p:blipFill>
        <p:spPr>
          <a:xfrm>
            <a:off x="2124075" y="4365625"/>
            <a:ext cx="2190750" cy="1571625"/>
          </a:xfrm>
          <a:noFill/>
          <a:ln/>
        </p:spPr>
      </p:pic>
      <p:sp>
        <p:nvSpPr>
          <p:cNvPr id="96259" name="Oval 3"/>
          <p:cNvSpPr>
            <a:spLocks noChangeArrowheads="1"/>
          </p:cNvSpPr>
          <p:nvPr/>
        </p:nvSpPr>
        <p:spPr bwMode="auto">
          <a:xfrm>
            <a:off x="1042988" y="1412875"/>
            <a:ext cx="1944687"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96260" name="Text Box 4"/>
          <p:cNvSpPr txBox="1">
            <a:spLocks noChangeArrowheads="1"/>
          </p:cNvSpPr>
          <p:nvPr/>
        </p:nvSpPr>
        <p:spPr bwMode="auto">
          <a:xfrm>
            <a:off x="250825" y="1412875"/>
            <a:ext cx="3529013"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t>2007</a:t>
            </a:r>
          </a:p>
        </p:txBody>
      </p:sp>
      <p:sp>
        <p:nvSpPr>
          <p:cNvPr id="96262" name="Text Box 6"/>
          <p:cNvSpPr txBox="1">
            <a:spLocks noChangeArrowheads="1"/>
          </p:cNvSpPr>
          <p:nvPr/>
        </p:nvSpPr>
        <p:spPr bwMode="auto">
          <a:xfrm>
            <a:off x="971550" y="2636838"/>
            <a:ext cx="5040313"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Ingresso di Romania e Bulgaria</a:t>
            </a:r>
          </a:p>
        </p:txBody>
      </p:sp>
      <p:pic>
        <p:nvPicPr>
          <p:cNvPr id="96282" name="Picture 26" descr="MAP"/>
          <p:cNvPicPr>
            <a:picLocks noGrp="1" noChangeAspect="1" noChangeArrowheads="1"/>
          </p:cNvPicPr>
          <p:nvPr>
            <p:ph sz="quarter" idx="4"/>
          </p:nvPr>
        </p:nvPicPr>
        <p:blipFill>
          <a:blip r:embed="rId6" cstate="print"/>
          <a:srcRect/>
          <a:stretch>
            <a:fillRect/>
          </a:stretch>
        </p:blipFill>
        <p:spPr>
          <a:xfrm>
            <a:off x="5076825" y="4365625"/>
            <a:ext cx="2378075" cy="1646238"/>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E1879A36-4BDC-42D1-8BBD-7218702CAF57}" type="slidenum">
              <a:rPr lang="it-IT"/>
              <a:pPr/>
              <a:t>38</a:t>
            </a:fld>
            <a:endParaRPr lang="it-IT"/>
          </a:p>
        </p:txBody>
      </p:sp>
      <p:sp>
        <p:nvSpPr>
          <p:cNvPr id="104450" name="Rectangle 2"/>
          <p:cNvSpPr>
            <a:spLocks noGrp="1" noChangeArrowheads="1"/>
          </p:cNvSpPr>
          <p:nvPr>
            <p:ph type="title"/>
          </p:nvPr>
        </p:nvSpPr>
        <p:spPr>
          <a:ln/>
        </p:spPr>
        <p:txBody>
          <a:bodyPr/>
          <a:lstStyle/>
          <a:p>
            <a:pPr algn="r"/>
            <a:r>
              <a:rPr lang="it-IT"/>
              <a:t>EUROPA A 27</a:t>
            </a:r>
          </a:p>
        </p:txBody>
      </p:sp>
      <p:pic>
        <p:nvPicPr>
          <p:cNvPr id="104458" name="Picture 10" descr="map"/>
          <p:cNvPicPr>
            <a:picLocks noGrp="1" noChangeAspect="1" noChangeArrowheads="1"/>
          </p:cNvPicPr>
          <p:nvPr>
            <p:ph idx="1"/>
          </p:nvPr>
        </p:nvPicPr>
        <p:blipFill>
          <a:blip r:embed="rId3" cstate="print"/>
          <a:srcRect/>
          <a:stretch>
            <a:fillRect/>
          </a:stretch>
        </p:blipFill>
        <p:spPr>
          <a:xfrm>
            <a:off x="755650" y="1216343"/>
            <a:ext cx="5976590" cy="5130482"/>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0"/>
          </p:nvPr>
        </p:nvSpPr>
        <p:spPr/>
        <p:txBody>
          <a:bodyPr/>
          <a:lstStyle/>
          <a:p>
            <a:fld id="{6387690C-8C45-4FD5-924A-F7D0885E0756}" type="slidenum">
              <a:rPr lang="it-IT"/>
              <a:pPr/>
              <a:t>39</a:t>
            </a:fld>
            <a:endParaRPr lang="it-IT"/>
          </a:p>
        </p:txBody>
      </p:sp>
      <p:sp>
        <p:nvSpPr>
          <p:cNvPr id="109570" name="Rectangle 2"/>
          <p:cNvSpPr>
            <a:spLocks noGrp="1" noChangeArrowheads="1"/>
          </p:cNvSpPr>
          <p:nvPr>
            <p:ph type="title"/>
          </p:nvPr>
        </p:nvSpPr>
        <p:spPr>
          <a:ln/>
        </p:spPr>
        <p:txBody>
          <a:bodyPr/>
          <a:lstStyle/>
          <a:p>
            <a:pPr algn="r"/>
            <a:r>
              <a:rPr lang="it-IT"/>
              <a:t>VERSO UN NUOVO TRATTATO</a:t>
            </a:r>
          </a:p>
        </p:txBody>
      </p:sp>
      <p:sp>
        <p:nvSpPr>
          <p:cNvPr id="109573" name="Text Box 5"/>
          <p:cNvSpPr txBox="1">
            <a:spLocks noChangeArrowheads="1"/>
          </p:cNvSpPr>
          <p:nvPr/>
        </p:nvSpPr>
        <p:spPr bwMode="auto">
          <a:xfrm>
            <a:off x="755650" y="1412875"/>
            <a:ext cx="7345363" cy="204152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Il Consiglio Europeo di Bruxelles, sotto la presidenza tedesca, il 23 giugno 2007 raggiunse l'accordo su un  nuovo Trattato di riforma. </a:t>
            </a:r>
          </a:p>
        </p:txBody>
      </p:sp>
      <p:sp>
        <p:nvSpPr>
          <p:cNvPr id="109574" name="Text Box 6"/>
          <p:cNvSpPr txBox="1">
            <a:spLocks noChangeArrowheads="1"/>
          </p:cNvSpPr>
          <p:nvPr/>
        </p:nvSpPr>
        <p:spPr bwMode="auto">
          <a:xfrm>
            <a:off x="900113" y="4365625"/>
            <a:ext cx="4464050" cy="204152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Conferenza Intergovernativa al lavoro da luglio a ottobre 2007 </a:t>
            </a:r>
          </a:p>
        </p:txBody>
      </p:sp>
      <p:sp>
        <p:nvSpPr>
          <p:cNvPr id="109575" name="Line 7"/>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09576" name="Line 8"/>
          <p:cNvSpPr>
            <a:spLocks noChangeShapeType="1"/>
          </p:cNvSpPr>
          <p:nvPr/>
        </p:nvSpPr>
        <p:spPr bwMode="auto">
          <a:xfrm>
            <a:off x="3492500" y="3716338"/>
            <a:ext cx="0" cy="647700"/>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pic>
        <p:nvPicPr>
          <p:cNvPr id="109578" name="Picture 10" descr="%7b72B83D88-6338-4A14-844B-E245EA1C823E%7d"/>
          <p:cNvPicPr>
            <a:picLocks noGrp="1" noChangeAspect="1" noChangeArrowheads="1"/>
          </p:cNvPicPr>
          <p:nvPr>
            <p:ph idx="1"/>
          </p:nvPr>
        </p:nvPicPr>
        <p:blipFill>
          <a:blip r:embed="rId3" cstate="print"/>
          <a:srcRect/>
          <a:stretch>
            <a:fillRect/>
          </a:stretch>
        </p:blipFill>
        <p:spPr>
          <a:xfrm>
            <a:off x="4932363" y="3573463"/>
            <a:ext cx="3540125" cy="2525712"/>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0"/>
          </p:nvPr>
        </p:nvSpPr>
        <p:spPr/>
        <p:txBody>
          <a:bodyPr/>
          <a:lstStyle/>
          <a:p>
            <a:fld id="{6320E38F-9F47-4DF6-AE5B-B3424D3D84EB}" type="slidenum">
              <a:rPr lang="it-IT"/>
              <a:pPr/>
              <a:t>4</a:t>
            </a:fld>
            <a:endParaRPr lang="it-IT"/>
          </a:p>
        </p:txBody>
      </p:sp>
      <p:sp>
        <p:nvSpPr>
          <p:cNvPr id="16386" name="Rectangle 2"/>
          <p:cNvSpPr>
            <a:spLocks noGrp="1" noChangeArrowheads="1"/>
          </p:cNvSpPr>
          <p:nvPr>
            <p:ph type="title"/>
          </p:nvPr>
        </p:nvSpPr>
        <p:spPr>
          <a:ln/>
        </p:spPr>
        <p:txBody>
          <a:bodyPr/>
          <a:lstStyle/>
          <a:p>
            <a:pPr algn="r"/>
            <a:r>
              <a:rPr lang="it-IT"/>
              <a:t>MOTIVI</a:t>
            </a:r>
          </a:p>
        </p:txBody>
      </p:sp>
      <p:sp>
        <p:nvSpPr>
          <p:cNvPr id="16387" name="Text Box 3"/>
          <p:cNvSpPr txBox="1">
            <a:spLocks noChangeArrowheads="1"/>
          </p:cNvSpPr>
          <p:nvPr/>
        </p:nvSpPr>
        <p:spPr bwMode="auto">
          <a:xfrm>
            <a:off x="395288" y="1412875"/>
            <a:ext cx="4105275" cy="2239963"/>
          </a:xfrm>
          <a:prstGeom prst="rect">
            <a:avLst/>
          </a:prstGeom>
          <a:noFill/>
          <a:ln w="12700">
            <a:solidFill>
              <a:srgbClr val="0099CC"/>
            </a:solidFill>
            <a:miter lim="800000"/>
            <a:headEnd/>
            <a:tailEnd/>
          </a:ln>
          <a:effectLst/>
        </p:spPr>
        <p:txBody>
          <a:bodyPr lIns="90000" tIns="46800" rIns="90000" bIns="46800">
            <a:spAutoFit/>
          </a:bodyPr>
          <a:lstStyle/>
          <a:p>
            <a:pPr algn="l">
              <a:spcBef>
                <a:spcPct val="50000"/>
              </a:spcBef>
            </a:pPr>
            <a:r>
              <a:rPr lang="it-IT" sz="2800" dirty="0"/>
              <a:t>Nel secondo dopoguerra </a:t>
            </a:r>
            <a:r>
              <a:rPr lang="it-IT" sz="2800" b="1" dirty="0">
                <a:solidFill>
                  <a:srgbClr val="FF0000"/>
                </a:solidFill>
              </a:rPr>
              <a:t>Usa e URSS </a:t>
            </a:r>
            <a:r>
              <a:rPr lang="it-IT" sz="2800" dirty="0"/>
              <a:t>sono i nuovi protagonisti dell’equilibrio internazionale</a:t>
            </a:r>
          </a:p>
        </p:txBody>
      </p:sp>
      <p:sp>
        <p:nvSpPr>
          <p:cNvPr id="16388" name="Text Box 4"/>
          <p:cNvSpPr txBox="1">
            <a:spLocks noChangeArrowheads="1"/>
          </p:cNvSpPr>
          <p:nvPr/>
        </p:nvSpPr>
        <p:spPr bwMode="auto">
          <a:xfrm>
            <a:off x="4787900" y="1341438"/>
            <a:ext cx="3887788" cy="2236787"/>
          </a:xfrm>
          <a:prstGeom prst="rect">
            <a:avLst/>
          </a:prstGeom>
          <a:noFill/>
          <a:ln w="9525">
            <a:solidFill>
              <a:srgbClr val="0099CC"/>
            </a:solidFill>
            <a:miter lim="800000"/>
            <a:headEnd/>
            <a:tailEnd/>
          </a:ln>
          <a:effectLst/>
        </p:spPr>
        <p:txBody>
          <a:bodyPr lIns="90000" tIns="46800" rIns="90000" bIns="46800">
            <a:spAutoFit/>
          </a:bodyPr>
          <a:lstStyle/>
          <a:p>
            <a:pPr algn="l">
              <a:spcBef>
                <a:spcPct val="50000"/>
              </a:spcBef>
            </a:pPr>
            <a:r>
              <a:rPr lang="it-IT" sz="2800"/>
              <a:t>I Paesi dell’Europa si trovano divisi in due blocchi contrapposti sotto l’influenza delle superpotenze</a:t>
            </a:r>
          </a:p>
        </p:txBody>
      </p:sp>
      <p:sp>
        <p:nvSpPr>
          <p:cNvPr id="16389" name="Text Box 5"/>
          <p:cNvSpPr txBox="1">
            <a:spLocks noChangeArrowheads="1"/>
          </p:cNvSpPr>
          <p:nvPr/>
        </p:nvSpPr>
        <p:spPr bwMode="auto">
          <a:xfrm>
            <a:off x="539750" y="4076700"/>
            <a:ext cx="3167063" cy="1809750"/>
          </a:xfrm>
          <a:prstGeom prst="rect">
            <a:avLst/>
          </a:prstGeom>
          <a:noFill/>
          <a:ln w="9525">
            <a:solidFill>
              <a:srgbClr val="0099CC"/>
            </a:solidFill>
            <a:miter lim="800000"/>
            <a:headEnd/>
            <a:tailEnd/>
          </a:ln>
          <a:effectLst/>
        </p:spPr>
        <p:txBody>
          <a:bodyPr lIns="90000" tIns="46800" rIns="90000" bIns="46800">
            <a:spAutoFit/>
          </a:bodyPr>
          <a:lstStyle/>
          <a:p>
            <a:pPr algn="l">
              <a:spcBef>
                <a:spcPct val="50000"/>
              </a:spcBef>
            </a:pPr>
            <a:r>
              <a:rPr lang="it-IT" sz="2800" dirty="0"/>
              <a:t>Si dissolvono gli  </a:t>
            </a:r>
            <a:r>
              <a:rPr lang="it-IT" sz="2800" b="1" dirty="0">
                <a:solidFill>
                  <a:srgbClr val="FF0000"/>
                </a:solidFill>
              </a:rPr>
              <a:t>imperi coloniali </a:t>
            </a:r>
            <a:r>
              <a:rPr lang="it-IT" sz="2800" dirty="0"/>
              <a:t>delle ex grandi potenze europee</a:t>
            </a:r>
          </a:p>
        </p:txBody>
      </p:sp>
      <p:sp>
        <p:nvSpPr>
          <p:cNvPr id="16390" name="Line 6"/>
          <p:cNvSpPr>
            <a:spLocks noChangeShapeType="1"/>
          </p:cNvSpPr>
          <p:nvPr/>
        </p:nvSpPr>
        <p:spPr bwMode="auto">
          <a:xfrm>
            <a:off x="4067175" y="3789363"/>
            <a:ext cx="360363" cy="287337"/>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16391" name="Line 7"/>
          <p:cNvSpPr>
            <a:spLocks noChangeShapeType="1"/>
          </p:cNvSpPr>
          <p:nvPr/>
        </p:nvSpPr>
        <p:spPr bwMode="auto">
          <a:xfrm>
            <a:off x="3851275" y="4868863"/>
            <a:ext cx="504825" cy="0"/>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16392" name="Line 8"/>
          <p:cNvSpPr>
            <a:spLocks noChangeShapeType="1"/>
          </p:cNvSpPr>
          <p:nvPr/>
        </p:nvSpPr>
        <p:spPr bwMode="auto">
          <a:xfrm>
            <a:off x="6588125" y="3716338"/>
            <a:ext cx="0" cy="288925"/>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16393" name="Text Box 9"/>
          <p:cNvSpPr txBox="1">
            <a:spLocks noChangeArrowheads="1"/>
          </p:cNvSpPr>
          <p:nvPr/>
        </p:nvSpPr>
        <p:spPr bwMode="auto">
          <a:xfrm>
            <a:off x="4500563" y="4149725"/>
            <a:ext cx="3889375" cy="2105025"/>
          </a:xfrm>
          <a:prstGeom prst="rect">
            <a:avLst/>
          </a:prstGeom>
          <a:noFill/>
          <a:ln w="63500">
            <a:solidFill>
              <a:srgbClr val="0099CC"/>
            </a:solidFill>
            <a:miter lim="800000"/>
            <a:headEnd/>
            <a:tailEnd/>
          </a:ln>
          <a:effectLst/>
        </p:spPr>
        <p:txBody>
          <a:bodyPr lIns="90000" tIns="46800" rIns="90000" bIns="46800">
            <a:spAutoFit/>
          </a:bodyPr>
          <a:lstStyle/>
          <a:p>
            <a:pPr>
              <a:spcBef>
                <a:spcPct val="50000"/>
              </a:spcBef>
            </a:pPr>
            <a:r>
              <a:rPr lang="it-IT"/>
              <a:t>I Paesi europei si indirizzano verso una politica di collaborazione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p:txBody>
          <a:bodyPr/>
          <a:lstStyle/>
          <a:p>
            <a:fld id="{925C60C1-EC1C-445F-AEE7-D51075560837}" type="slidenum">
              <a:rPr lang="it-IT"/>
              <a:pPr/>
              <a:t>40</a:t>
            </a:fld>
            <a:endParaRPr lang="it-IT"/>
          </a:p>
        </p:txBody>
      </p:sp>
      <p:sp>
        <p:nvSpPr>
          <p:cNvPr id="111618" name="Rectangle 2"/>
          <p:cNvSpPr>
            <a:spLocks noGrp="1" noChangeArrowheads="1"/>
          </p:cNvSpPr>
          <p:nvPr>
            <p:ph type="title"/>
          </p:nvPr>
        </p:nvSpPr>
        <p:spPr>
          <a:ln/>
        </p:spPr>
        <p:txBody>
          <a:bodyPr/>
          <a:lstStyle/>
          <a:p>
            <a:pPr algn="r"/>
            <a:r>
              <a:rPr lang="it-IT"/>
              <a:t>TRATTATO DI LISBONA </a:t>
            </a:r>
          </a:p>
        </p:txBody>
      </p:sp>
      <p:sp>
        <p:nvSpPr>
          <p:cNvPr id="111619" name="Text Box 3"/>
          <p:cNvSpPr txBox="1">
            <a:spLocks noChangeArrowheads="1"/>
          </p:cNvSpPr>
          <p:nvPr/>
        </p:nvSpPr>
        <p:spPr bwMode="auto">
          <a:xfrm>
            <a:off x="684213" y="1700213"/>
            <a:ext cx="3024187" cy="255672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dirty="0"/>
              <a:t>Il trattato è firmato dai Capi di Stato e di Governo </a:t>
            </a:r>
            <a:r>
              <a:rPr lang="it-IT" dirty="0" smtClean="0"/>
              <a:t>il </a:t>
            </a:r>
            <a:r>
              <a:rPr lang="it-IT" dirty="0"/>
              <a:t>13 dicembre </a:t>
            </a:r>
            <a:r>
              <a:rPr lang="it-IT" b="1" dirty="0">
                <a:solidFill>
                  <a:srgbClr val="FF0000"/>
                </a:solidFill>
              </a:rPr>
              <a:t>2007 </a:t>
            </a:r>
          </a:p>
        </p:txBody>
      </p:sp>
      <p:sp>
        <p:nvSpPr>
          <p:cNvPr id="111621" name="Line 5"/>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pic>
        <p:nvPicPr>
          <p:cNvPr id="111626" name="Picture 10" descr="Tratado_de_Lisboa_13_12_2007_%28081%29"/>
          <p:cNvPicPr>
            <a:picLocks noGrp="1" noChangeAspect="1" noChangeArrowheads="1"/>
          </p:cNvPicPr>
          <p:nvPr>
            <p:ph idx="1"/>
          </p:nvPr>
        </p:nvPicPr>
        <p:blipFill>
          <a:blip r:embed="rId3" cstate="print"/>
          <a:srcRect/>
          <a:stretch>
            <a:fillRect/>
          </a:stretch>
        </p:blipFill>
        <p:spPr>
          <a:xfrm>
            <a:off x="3779838" y="1844675"/>
            <a:ext cx="4824412" cy="2870200"/>
          </a:xfrm>
          <a:noFill/>
          <a:ln/>
        </p:spPr>
      </p:pic>
      <p:sp>
        <p:nvSpPr>
          <p:cNvPr id="111628" name="Text Box 12"/>
          <p:cNvSpPr txBox="1">
            <a:spLocks noChangeArrowheads="1"/>
          </p:cNvSpPr>
          <p:nvPr/>
        </p:nvSpPr>
        <p:spPr bwMode="auto">
          <a:xfrm>
            <a:off x="5292725" y="5084763"/>
            <a:ext cx="2305050" cy="642937"/>
          </a:xfrm>
          <a:prstGeom prst="rect">
            <a:avLst/>
          </a:prstGeom>
          <a:noFill/>
          <a:ln w="63500">
            <a:solidFill>
              <a:srgbClr val="93D5F9"/>
            </a:solidFill>
            <a:miter lim="800000"/>
            <a:headEnd/>
            <a:tailEnd/>
          </a:ln>
          <a:effectLst/>
        </p:spPr>
        <p:txBody>
          <a:bodyPr lIns="90000" tIns="46800" rIns="90000" bIns="46800">
            <a:spAutoFit/>
          </a:bodyPr>
          <a:lstStyle/>
          <a:p>
            <a:pPr>
              <a:spcBef>
                <a:spcPct val="50000"/>
              </a:spcBef>
            </a:pPr>
            <a:r>
              <a:rPr lang="it-IT"/>
              <a:t>LISBONA</a:t>
            </a:r>
          </a:p>
        </p:txBody>
      </p:sp>
      <p:sp>
        <p:nvSpPr>
          <p:cNvPr id="8" name="CasellaDiTesto 7"/>
          <p:cNvSpPr txBox="1"/>
          <p:nvPr/>
        </p:nvSpPr>
        <p:spPr>
          <a:xfrm>
            <a:off x="827584" y="5229200"/>
            <a:ext cx="3744416" cy="338554"/>
          </a:xfrm>
          <a:prstGeom prst="rect">
            <a:avLst/>
          </a:prstGeom>
          <a:noFill/>
        </p:spPr>
        <p:txBody>
          <a:bodyPr wrap="square" rtlCol="0">
            <a:spAutoFit/>
          </a:bodyPr>
          <a:lstStyle/>
          <a:p>
            <a:r>
              <a:rPr lang="it-IT" sz="1600" b="1" dirty="0" smtClean="0"/>
              <a:t>6</a:t>
            </a:r>
            <a:r>
              <a:rPr lang="it-IT" sz="1600" b="1" dirty="0" smtClean="0"/>
              <a:t>° Conferenza intergovernativa (CIG)</a:t>
            </a:r>
            <a:endParaRPr lang="it-IT" sz="16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3"/>
          <p:cNvSpPr>
            <a:spLocks noGrp="1"/>
          </p:cNvSpPr>
          <p:nvPr>
            <p:ph type="sldNum" sz="quarter" idx="10"/>
          </p:nvPr>
        </p:nvSpPr>
        <p:spPr/>
        <p:txBody>
          <a:bodyPr/>
          <a:lstStyle/>
          <a:p>
            <a:fld id="{A5765F1E-448A-459D-A057-2047B699EB4A}" type="slidenum">
              <a:rPr lang="it-IT"/>
              <a:pPr/>
              <a:t>41</a:t>
            </a:fld>
            <a:endParaRPr lang="it-IT"/>
          </a:p>
        </p:txBody>
      </p:sp>
      <p:sp>
        <p:nvSpPr>
          <p:cNvPr id="113666" name="Rectangle 2"/>
          <p:cNvSpPr>
            <a:spLocks noGrp="1" noChangeArrowheads="1"/>
          </p:cNvSpPr>
          <p:nvPr>
            <p:ph type="title"/>
          </p:nvPr>
        </p:nvSpPr>
        <p:spPr>
          <a:ln/>
        </p:spPr>
        <p:txBody>
          <a:bodyPr/>
          <a:lstStyle/>
          <a:p>
            <a:pPr algn="r"/>
            <a:r>
              <a:rPr lang="it-IT"/>
              <a:t>TRATTATO DI LISBONA</a:t>
            </a:r>
          </a:p>
        </p:txBody>
      </p:sp>
      <p:sp>
        <p:nvSpPr>
          <p:cNvPr id="113667" name="Text Box 3"/>
          <p:cNvSpPr txBox="1">
            <a:spLocks noChangeArrowheads="1"/>
          </p:cNvSpPr>
          <p:nvPr/>
        </p:nvSpPr>
        <p:spPr bwMode="auto">
          <a:xfrm>
            <a:off x="684213" y="1700213"/>
            <a:ext cx="4751387" cy="579437"/>
          </a:xfrm>
          <a:prstGeom prst="rect">
            <a:avLst/>
          </a:prstGeom>
          <a:noFill/>
          <a:ln w="63500">
            <a:noFill/>
            <a:miter lim="800000"/>
            <a:headEnd/>
            <a:tailEnd/>
          </a:ln>
          <a:effectLst/>
        </p:spPr>
        <p:txBody>
          <a:bodyPr lIns="90000" tIns="46800" rIns="90000" bIns="46800">
            <a:spAutoFit/>
          </a:bodyPr>
          <a:lstStyle/>
          <a:p>
            <a:pPr algn="l">
              <a:spcBef>
                <a:spcPct val="50000"/>
              </a:spcBef>
            </a:pPr>
            <a:endParaRPr lang="it-IT"/>
          </a:p>
        </p:txBody>
      </p:sp>
      <p:sp>
        <p:nvSpPr>
          <p:cNvPr id="113668"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13672" name="Text Box 8"/>
          <p:cNvSpPr txBox="1">
            <a:spLocks noChangeArrowheads="1"/>
          </p:cNvSpPr>
          <p:nvPr/>
        </p:nvSpPr>
        <p:spPr bwMode="auto">
          <a:xfrm>
            <a:off x="684213" y="1700213"/>
            <a:ext cx="6696075"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Non viene definito “Costituzione”</a:t>
            </a:r>
          </a:p>
        </p:txBody>
      </p:sp>
      <p:sp>
        <p:nvSpPr>
          <p:cNvPr id="113673" name="Text Box 9"/>
          <p:cNvSpPr txBox="1">
            <a:spLocks noChangeArrowheads="1"/>
          </p:cNvSpPr>
          <p:nvPr/>
        </p:nvSpPr>
        <p:spPr bwMode="auto">
          <a:xfrm>
            <a:off x="611188" y="2420938"/>
            <a:ext cx="7632700"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Viene creata la figura del Presidente Ue con carica di due anni e mezzo. </a:t>
            </a:r>
          </a:p>
        </p:txBody>
      </p:sp>
      <p:sp>
        <p:nvSpPr>
          <p:cNvPr id="113674" name="Text Box 10"/>
          <p:cNvSpPr txBox="1">
            <a:spLocks noChangeArrowheads="1"/>
          </p:cNvSpPr>
          <p:nvPr/>
        </p:nvSpPr>
        <p:spPr bwMode="auto">
          <a:xfrm>
            <a:off x="755650" y="3644900"/>
            <a:ext cx="7632700"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Viene ridotto il  numero dei membri della Commissione. </a:t>
            </a:r>
          </a:p>
        </p:txBody>
      </p:sp>
      <p:sp>
        <p:nvSpPr>
          <p:cNvPr id="113675" name="Text Box 11"/>
          <p:cNvSpPr txBox="1">
            <a:spLocks noChangeArrowheads="1"/>
          </p:cNvSpPr>
          <p:nvPr/>
        </p:nvSpPr>
        <p:spPr bwMode="auto">
          <a:xfrm>
            <a:off x="755650" y="4941888"/>
            <a:ext cx="7632700"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Vengono aumentati i poteri del Parlamento europeo</a:t>
            </a:r>
          </a:p>
        </p:txBody>
      </p:sp>
      <p:sp>
        <p:nvSpPr>
          <p:cNvPr id="113677" name="AutoShape 13"/>
          <p:cNvSpPr>
            <a:spLocks noChangeArrowheads="1"/>
          </p:cNvSpPr>
          <p:nvPr/>
        </p:nvSpPr>
        <p:spPr bwMode="auto">
          <a:xfrm>
            <a:off x="395288" y="191611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113678" name="AutoShape 14"/>
          <p:cNvSpPr>
            <a:spLocks noChangeArrowheads="1"/>
          </p:cNvSpPr>
          <p:nvPr/>
        </p:nvSpPr>
        <p:spPr bwMode="auto">
          <a:xfrm>
            <a:off x="395288" y="2636838"/>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113679" name="AutoShape 15"/>
          <p:cNvSpPr>
            <a:spLocks noChangeArrowheads="1"/>
          </p:cNvSpPr>
          <p:nvPr/>
        </p:nvSpPr>
        <p:spPr bwMode="auto">
          <a:xfrm>
            <a:off x="468313" y="378936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113680" name="AutoShape 16"/>
          <p:cNvSpPr>
            <a:spLocks noChangeArrowheads="1"/>
          </p:cNvSpPr>
          <p:nvPr/>
        </p:nvSpPr>
        <p:spPr bwMode="auto">
          <a:xfrm>
            <a:off x="468313" y="5157788"/>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3"/>
          <p:cNvSpPr>
            <a:spLocks noGrp="1"/>
          </p:cNvSpPr>
          <p:nvPr>
            <p:ph type="sldNum" sz="quarter" idx="10"/>
          </p:nvPr>
        </p:nvSpPr>
        <p:spPr/>
        <p:txBody>
          <a:bodyPr/>
          <a:lstStyle/>
          <a:p>
            <a:fld id="{989BB53B-098E-4AE6-A3BE-1DE8ED058BF3}" type="slidenum">
              <a:rPr lang="it-IT"/>
              <a:pPr/>
              <a:t>42</a:t>
            </a:fld>
            <a:endParaRPr lang="it-IT"/>
          </a:p>
        </p:txBody>
      </p:sp>
      <p:sp>
        <p:nvSpPr>
          <p:cNvPr id="117762" name="Rectangle 2"/>
          <p:cNvSpPr>
            <a:spLocks noGrp="1" noChangeArrowheads="1"/>
          </p:cNvSpPr>
          <p:nvPr>
            <p:ph type="title"/>
          </p:nvPr>
        </p:nvSpPr>
        <p:spPr>
          <a:ln/>
        </p:spPr>
        <p:txBody>
          <a:bodyPr/>
          <a:lstStyle/>
          <a:p>
            <a:pPr algn="r"/>
            <a:r>
              <a:rPr lang="it-IT"/>
              <a:t>TRATTATO DI LISBONA</a:t>
            </a:r>
          </a:p>
        </p:txBody>
      </p:sp>
      <p:sp>
        <p:nvSpPr>
          <p:cNvPr id="117763" name="Text Box 3"/>
          <p:cNvSpPr txBox="1">
            <a:spLocks noChangeArrowheads="1"/>
          </p:cNvSpPr>
          <p:nvPr/>
        </p:nvSpPr>
        <p:spPr bwMode="auto">
          <a:xfrm>
            <a:off x="684213" y="1700213"/>
            <a:ext cx="4751387" cy="579437"/>
          </a:xfrm>
          <a:prstGeom prst="rect">
            <a:avLst/>
          </a:prstGeom>
          <a:noFill/>
          <a:ln w="63500">
            <a:noFill/>
            <a:miter lim="800000"/>
            <a:headEnd/>
            <a:tailEnd/>
          </a:ln>
          <a:effectLst/>
        </p:spPr>
        <p:txBody>
          <a:bodyPr lIns="90000" tIns="46800" rIns="90000" bIns="46800">
            <a:spAutoFit/>
          </a:bodyPr>
          <a:lstStyle/>
          <a:p>
            <a:pPr algn="l">
              <a:spcBef>
                <a:spcPct val="50000"/>
              </a:spcBef>
            </a:pPr>
            <a:endParaRPr lang="it-IT"/>
          </a:p>
        </p:txBody>
      </p:sp>
      <p:sp>
        <p:nvSpPr>
          <p:cNvPr id="117764"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17765" name="Text Box 5"/>
          <p:cNvSpPr txBox="1">
            <a:spLocks noChangeArrowheads="1"/>
          </p:cNvSpPr>
          <p:nvPr/>
        </p:nvSpPr>
        <p:spPr bwMode="auto">
          <a:xfrm>
            <a:off x="684213" y="1700213"/>
            <a:ext cx="7559675" cy="57943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Cambia il sistema di voto nel Consiglio</a:t>
            </a:r>
          </a:p>
        </p:txBody>
      </p:sp>
      <p:sp>
        <p:nvSpPr>
          <p:cNvPr id="117766" name="Text Box 6"/>
          <p:cNvSpPr txBox="1">
            <a:spLocks noChangeArrowheads="1"/>
          </p:cNvSpPr>
          <p:nvPr/>
        </p:nvSpPr>
        <p:spPr bwMode="auto">
          <a:xfrm>
            <a:off x="611188" y="2420938"/>
            <a:ext cx="7632700" cy="106680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Aumentano i diritti di partecipazione per i cittadini europei. </a:t>
            </a:r>
          </a:p>
        </p:txBody>
      </p:sp>
      <p:sp>
        <p:nvSpPr>
          <p:cNvPr id="117767" name="Text Box 7"/>
          <p:cNvSpPr txBox="1">
            <a:spLocks noChangeArrowheads="1"/>
          </p:cNvSpPr>
          <p:nvPr/>
        </p:nvSpPr>
        <p:spPr bwMode="auto">
          <a:xfrm>
            <a:off x="755650" y="3644900"/>
            <a:ext cx="7632700" cy="57943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Aumentano le politiche comuni </a:t>
            </a:r>
          </a:p>
        </p:txBody>
      </p:sp>
      <p:sp>
        <p:nvSpPr>
          <p:cNvPr id="117768" name="Text Box 8"/>
          <p:cNvSpPr txBox="1">
            <a:spLocks noChangeArrowheads="1"/>
          </p:cNvSpPr>
          <p:nvPr/>
        </p:nvSpPr>
        <p:spPr bwMode="auto">
          <a:xfrm>
            <a:off x="755650" y="4437063"/>
            <a:ext cx="7632700" cy="155416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C’e un riferimento alla Carta dei diritti fondamentali, che diventa comunque vincolante per gli Stati membri</a:t>
            </a:r>
          </a:p>
        </p:txBody>
      </p:sp>
      <p:sp>
        <p:nvSpPr>
          <p:cNvPr id="117769" name="AutoShape 9"/>
          <p:cNvSpPr>
            <a:spLocks noChangeArrowheads="1"/>
          </p:cNvSpPr>
          <p:nvPr/>
        </p:nvSpPr>
        <p:spPr bwMode="auto">
          <a:xfrm>
            <a:off x="395288" y="191611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117770" name="AutoShape 10"/>
          <p:cNvSpPr>
            <a:spLocks noChangeArrowheads="1"/>
          </p:cNvSpPr>
          <p:nvPr/>
        </p:nvSpPr>
        <p:spPr bwMode="auto">
          <a:xfrm>
            <a:off x="395288" y="2636838"/>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117771" name="AutoShape 11"/>
          <p:cNvSpPr>
            <a:spLocks noChangeArrowheads="1"/>
          </p:cNvSpPr>
          <p:nvPr/>
        </p:nvSpPr>
        <p:spPr bwMode="auto">
          <a:xfrm>
            <a:off x="468313" y="378936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
        <p:nvSpPr>
          <p:cNvPr id="117772" name="AutoShape 12"/>
          <p:cNvSpPr>
            <a:spLocks noChangeArrowheads="1"/>
          </p:cNvSpPr>
          <p:nvPr/>
        </p:nvSpPr>
        <p:spPr bwMode="auto">
          <a:xfrm>
            <a:off x="395288" y="4868863"/>
            <a:ext cx="215900" cy="287337"/>
          </a:xfrm>
          <a:prstGeom prst="diamond">
            <a:avLst/>
          </a:prstGeom>
          <a:solidFill>
            <a:srgbClr val="003399">
              <a:alpha val="60001"/>
            </a:srgbClr>
          </a:solidFill>
          <a:ln w="12700">
            <a:solidFill>
              <a:srgbClr val="003399"/>
            </a:solidFill>
            <a:miter lim="800000"/>
            <a:headEnd/>
            <a:tailEnd/>
          </a:ln>
          <a:effectLst/>
        </p:spPr>
        <p:txBody>
          <a:bodyPr wrap="none" lIns="90000" tIns="46800" rIns="90000" bIns="46800" anchor="ctr"/>
          <a:lstStyle/>
          <a:p>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43</a:t>
            </a:fld>
            <a:endParaRPr lang="it-IT"/>
          </a:p>
        </p:txBody>
      </p:sp>
      <p:sp>
        <p:nvSpPr>
          <p:cNvPr id="125954" name="Rectangle 2"/>
          <p:cNvSpPr>
            <a:spLocks noGrp="1" noChangeArrowheads="1"/>
          </p:cNvSpPr>
          <p:nvPr>
            <p:ph type="title"/>
          </p:nvPr>
        </p:nvSpPr>
        <p:spPr>
          <a:ln/>
        </p:spPr>
        <p:txBody>
          <a:bodyPr/>
          <a:lstStyle/>
          <a:p>
            <a:pPr algn="r"/>
            <a:r>
              <a:rPr lang="it-IT" dirty="0" smtClean="0"/>
              <a:t>PATTO </a:t>
            </a:r>
            <a:r>
              <a:rPr lang="it-IT" dirty="0" err="1" smtClean="0"/>
              <a:t>DI</a:t>
            </a:r>
            <a:r>
              <a:rPr lang="it-IT" dirty="0" smtClean="0"/>
              <a:t> BILANCIO</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504971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Nel gennaio </a:t>
            </a:r>
            <a:r>
              <a:rPr lang="it-IT" sz="2800" b="1" dirty="0">
                <a:solidFill>
                  <a:srgbClr val="FF0000"/>
                </a:solidFill>
              </a:rPr>
              <a:t>2013</a:t>
            </a:r>
            <a:r>
              <a:rPr lang="it-IT" sz="2800" dirty="0" smtClean="0"/>
              <a:t> entra </a:t>
            </a:r>
            <a:r>
              <a:rPr lang="it-IT" sz="2800" dirty="0"/>
              <a:t>in vigore il trattato sulla stabilità, il coordinamento e la </a:t>
            </a:r>
            <a:r>
              <a:rPr lang="it-IT" sz="2800" dirty="0" err="1"/>
              <a:t>governance</a:t>
            </a:r>
            <a:r>
              <a:rPr lang="it-IT" sz="2800" dirty="0"/>
              <a:t> nell'Unione economica e monetaria (comunemente noto come "il patto di bilancio" o "</a:t>
            </a:r>
            <a:r>
              <a:rPr lang="it-IT" sz="2800" b="1" dirty="0">
                <a:solidFill>
                  <a:srgbClr val="FF0000"/>
                </a:solidFill>
              </a:rPr>
              <a:t>fiscal </a:t>
            </a:r>
            <a:r>
              <a:rPr lang="it-IT" sz="2800" b="1" dirty="0" err="1">
                <a:solidFill>
                  <a:srgbClr val="FF0000"/>
                </a:solidFill>
              </a:rPr>
              <a:t>pact</a:t>
            </a:r>
            <a:r>
              <a:rPr lang="it-IT" sz="2800" dirty="0"/>
              <a:t>"), che intende rafforzare la disciplina di bilancio nell’area dell’euro mediante la regola del "pareggio di bilancio" e un meccanismo di correzione.</a:t>
            </a:r>
          </a:p>
          <a:p>
            <a:pPr algn="l">
              <a:spcBef>
                <a:spcPct val="50000"/>
              </a:spcBef>
            </a:pPr>
            <a:r>
              <a:rPr lang="it-IT" sz="2800" dirty="0"/>
              <a:t>La </a:t>
            </a:r>
            <a:r>
              <a:rPr lang="it-IT" sz="2800" b="1" dirty="0">
                <a:solidFill>
                  <a:srgbClr val="FF0000"/>
                </a:solidFill>
              </a:rPr>
              <a:t>Croazia</a:t>
            </a:r>
            <a:r>
              <a:rPr lang="it-IT" sz="2800" dirty="0"/>
              <a:t> aderisce all’UE, portando il numero dei paesi membri a </a:t>
            </a:r>
            <a:r>
              <a:rPr lang="it-IT" sz="2800" b="1" dirty="0">
                <a:solidFill>
                  <a:srgbClr val="FF0000"/>
                </a:solidFill>
              </a:rPr>
              <a:t>28</a:t>
            </a:r>
            <a:r>
              <a:rPr lang="it-IT" sz="2800" dirty="0"/>
              <a:t>. Oggi l’UE ha quindi 24 lingue ufficiali.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44</a:t>
            </a:fld>
            <a:endParaRPr lang="it-IT"/>
          </a:p>
        </p:txBody>
      </p:sp>
      <p:sp>
        <p:nvSpPr>
          <p:cNvPr id="125954" name="Rectangle 2"/>
          <p:cNvSpPr>
            <a:spLocks noGrp="1" noChangeArrowheads="1"/>
          </p:cNvSpPr>
          <p:nvPr>
            <p:ph type="title"/>
          </p:nvPr>
        </p:nvSpPr>
        <p:spPr>
          <a:ln/>
        </p:spPr>
        <p:txBody>
          <a:bodyPr/>
          <a:lstStyle/>
          <a:p>
            <a:pPr algn="r"/>
            <a:r>
              <a:rPr lang="it-IT" dirty="0" smtClean="0"/>
              <a:t>UCRAINA</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3972499"/>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Nel </a:t>
            </a:r>
            <a:r>
              <a:rPr lang="it-IT" sz="2800" b="1" dirty="0">
                <a:solidFill>
                  <a:srgbClr val="FF0000"/>
                </a:solidFill>
              </a:rPr>
              <a:t>marzo 2014 </a:t>
            </a:r>
            <a:r>
              <a:rPr lang="it-IT" sz="2800" dirty="0" smtClean="0"/>
              <a:t>i </a:t>
            </a:r>
            <a:r>
              <a:rPr lang="it-IT" sz="2800" dirty="0"/>
              <a:t>ministri degli Affari esteri dell'UE condannano fermamente il referendum organizzato in </a:t>
            </a:r>
            <a:r>
              <a:rPr lang="it-IT" sz="2800" b="1" dirty="0">
                <a:solidFill>
                  <a:srgbClr val="FF0000"/>
                </a:solidFill>
              </a:rPr>
              <a:t>Crimea (Ucraina)</a:t>
            </a:r>
            <a:r>
              <a:rPr lang="it-IT" sz="2800" dirty="0"/>
              <a:t> da gruppi che desiderano che la regione diventi parte della Russia. L'UE non riconosce l'annessione illegittima della Crimea e ha imposto sanzioni contro alcuni cittadini russi che si sono resi responsabili di aver minato l'integrità territoriale dell'Ucraina.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45</a:t>
            </a:fld>
            <a:endParaRPr lang="it-IT"/>
          </a:p>
        </p:txBody>
      </p:sp>
      <p:sp>
        <p:nvSpPr>
          <p:cNvPr id="125954" name="Rectangle 2"/>
          <p:cNvSpPr>
            <a:spLocks noGrp="1" noChangeArrowheads="1"/>
          </p:cNvSpPr>
          <p:nvPr>
            <p:ph type="title"/>
          </p:nvPr>
        </p:nvSpPr>
        <p:spPr>
          <a:ln/>
        </p:spPr>
        <p:txBody>
          <a:bodyPr/>
          <a:lstStyle/>
          <a:p>
            <a:pPr algn="r"/>
            <a:r>
              <a:rPr lang="it-IT" dirty="0" smtClean="0"/>
              <a:t>LA NUOVA COMMISSIONE</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4403386"/>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Nel </a:t>
            </a:r>
            <a:r>
              <a:rPr lang="it-IT" sz="2800" b="1" dirty="0" smtClean="0">
                <a:solidFill>
                  <a:srgbClr val="FF0000"/>
                </a:solidFill>
              </a:rPr>
              <a:t>giugno 2014 </a:t>
            </a:r>
            <a:r>
              <a:rPr lang="it-IT" sz="2800" dirty="0" smtClean="0"/>
              <a:t>i leader </a:t>
            </a:r>
            <a:r>
              <a:rPr lang="it-IT" sz="2800" dirty="0"/>
              <a:t>dell'UE, riuniti in sede di Consiglio europeo, fissano un'agenda strategica per l'UE e nominano </a:t>
            </a:r>
            <a:r>
              <a:rPr lang="it-IT" sz="2800" b="1" dirty="0" err="1">
                <a:solidFill>
                  <a:srgbClr val="FF0000"/>
                </a:solidFill>
              </a:rPr>
              <a:t>Jean-Claude</a:t>
            </a:r>
            <a:r>
              <a:rPr lang="it-IT" sz="2800" b="1" dirty="0">
                <a:solidFill>
                  <a:srgbClr val="FF0000"/>
                </a:solidFill>
              </a:rPr>
              <a:t> </a:t>
            </a:r>
            <a:r>
              <a:rPr lang="it-IT" sz="2800" b="1" dirty="0" err="1">
                <a:solidFill>
                  <a:srgbClr val="FF0000"/>
                </a:solidFill>
              </a:rPr>
              <a:t>Juncker</a:t>
            </a:r>
            <a:r>
              <a:rPr lang="it-IT" sz="2800" dirty="0"/>
              <a:t> alla carica di presidente designato della Commissione. Inoltre, riconoscono all'Albania lo status di paese candidato alla futura adesione all'UE e confermano che la Lituania adotterà l'euro nel 2015. Vengono firmati accordi di associazione tra l'UE e la Georgia, la Moldova e l'Ucraina.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46</a:t>
            </a:fld>
            <a:endParaRPr lang="it-IT"/>
          </a:p>
        </p:txBody>
      </p:sp>
      <p:sp>
        <p:nvSpPr>
          <p:cNvPr id="125954" name="Rectangle 2"/>
          <p:cNvSpPr>
            <a:spLocks noGrp="1" noChangeArrowheads="1"/>
          </p:cNvSpPr>
          <p:nvPr>
            <p:ph type="title"/>
          </p:nvPr>
        </p:nvSpPr>
        <p:spPr>
          <a:ln/>
        </p:spPr>
        <p:txBody>
          <a:bodyPr/>
          <a:lstStyle/>
          <a:p>
            <a:pPr algn="r"/>
            <a:r>
              <a:rPr lang="it-IT" dirty="0" smtClean="0"/>
              <a:t>L’ITALIA</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483427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Il </a:t>
            </a:r>
            <a:r>
              <a:rPr lang="it-IT" sz="2800" b="1" dirty="0">
                <a:solidFill>
                  <a:srgbClr val="FF0000"/>
                </a:solidFill>
              </a:rPr>
              <a:t>primo</a:t>
            </a:r>
            <a:r>
              <a:rPr lang="it-IT" sz="2800" dirty="0" smtClean="0"/>
              <a:t> </a:t>
            </a:r>
            <a:r>
              <a:rPr lang="it-IT" sz="2800" b="1" dirty="0" smtClean="0">
                <a:solidFill>
                  <a:srgbClr val="FF0000"/>
                </a:solidFill>
              </a:rPr>
              <a:t>luglio 2014 </a:t>
            </a:r>
            <a:r>
              <a:rPr lang="it-IT" sz="2800" dirty="0" smtClean="0"/>
              <a:t>l’Italia </a:t>
            </a:r>
            <a:r>
              <a:rPr lang="it-IT" sz="2800" dirty="0"/>
              <a:t>assume la presidenza semestrale di turno del Consiglio dell'UE</a:t>
            </a:r>
            <a:r>
              <a:rPr lang="it-IT" sz="2800" dirty="0" smtClean="0"/>
              <a:t>.</a:t>
            </a:r>
          </a:p>
          <a:p>
            <a:pPr algn="l">
              <a:spcBef>
                <a:spcPct val="50000"/>
              </a:spcBef>
            </a:pPr>
            <a:r>
              <a:rPr lang="it-IT" sz="2800" dirty="0" smtClean="0"/>
              <a:t>Il tedesco </a:t>
            </a:r>
            <a:r>
              <a:rPr lang="it-IT" sz="2800" b="1" dirty="0">
                <a:solidFill>
                  <a:srgbClr val="FF0000"/>
                </a:solidFill>
              </a:rPr>
              <a:t>Martin Schulz </a:t>
            </a:r>
            <a:r>
              <a:rPr lang="it-IT" sz="2800" dirty="0" smtClean="0"/>
              <a:t>viene eletto </a:t>
            </a:r>
            <a:r>
              <a:rPr lang="it-IT" sz="2800" dirty="0"/>
              <a:t>presidente del Parlamento europeo per un </a:t>
            </a:r>
            <a:r>
              <a:rPr lang="it-IT" sz="2800" dirty="0" smtClean="0"/>
              <a:t>mandato </a:t>
            </a:r>
            <a:r>
              <a:rPr lang="it-IT" sz="2800" dirty="0"/>
              <a:t>di due anni e mezzo</a:t>
            </a:r>
            <a:r>
              <a:rPr lang="it-IT" sz="2800" dirty="0" smtClean="0"/>
              <a:t>.</a:t>
            </a:r>
          </a:p>
          <a:p>
            <a:pPr algn="l">
              <a:spcBef>
                <a:spcPct val="50000"/>
              </a:spcBef>
            </a:pPr>
            <a:r>
              <a:rPr lang="it-IT" sz="2800" b="1" dirty="0">
                <a:solidFill>
                  <a:srgbClr val="FF0000"/>
                </a:solidFill>
              </a:rPr>
              <a:t>Donald </a:t>
            </a:r>
            <a:r>
              <a:rPr lang="it-IT" sz="2800" b="1" dirty="0" err="1">
                <a:solidFill>
                  <a:srgbClr val="FF0000"/>
                </a:solidFill>
              </a:rPr>
              <a:t>Tusk</a:t>
            </a:r>
            <a:r>
              <a:rPr lang="it-IT" sz="2800" dirty="0"/>
              <a:t>, primo ministro della Polonia, è </a:t>
            </a:r>
            <a:r>
              <a:rPr lang="it-IT" sz="2800" dirty="0" smtClean="0"/>
              <a:t>nominato </a:t>
            </a:r>
            <a:r>
              <a:rPr lang="it-IT" sz="2800" dirty="0"/>
              <a:t>presidente del Consiglio europeo, e </a:t>
            </a:r>
            <a:r>
              <a:rPr lang="it-IT" sz="2800" b="1" dirty="0">
                <a:solidFill>
                  <a:srgbClr val="FF0000"/>
                </a:solidFill>
              </a:rPr>
              <a:t>Federica </a:t>
            </a:r>
            <a:r>
              <a:rPr lang="it-IT" sz="2800" b="1" dirty="0" err="1">
                <a:solidFill>
                  <a:srgbClr val="FF0000"/>
                </a:solidFill>
              </a:rPr>
              <a:t>Mogherini</a:t>
            </a:r>
            <a:r>
              <a:rPr lang="it-IT" sz="2800" b="1" dirty="0">
                <a:solidFill>
                  <a:srgbClr val="FF0000"/>
                </a:solidFill>
              </a:rPr>
              <a:t> </a:t>
            </a:r>
            <a:r>
              <a:rPr lang="it-IT" sz="2800" dirty="0" smtClean="0"/>
              <a:t>è nominata </a:t>
            </a:r>
            <a:r>
              <a:rPr lang="it-IT" sz="2800" dirty="0"/>
              <a:t>alto rappresentante dell’Unione per gli affari esteri e la politica di sicurezza.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47</a:t>
            </a:fld>
            <a:endParaRPr lang="it-IT"/>
          </a:p>
        </p:txBody>
      </p:sp>
      <p:sp>
        <p:nvSpPr>
          <p:cNvPr id="125954" name="Rectangle 2"/>
          <p:cNvSpPr>
            <a:spLocks noGrp="1" noChangeArrowheads="1"/>
          </p:cNvSpPr>
          <p:nvPr>
            <p:ph type="title"/>
          </p:nvPr>
        </p:nvSpPr>
        <p:spPr>
          <a:ln/>
        </p:spPr>
        <p:txBody>
          <a:bodyPr/>
          <a:lstStyle/>
          <a:p>
            <a:pPr algn="r"/>
            <a:r>
              <a:rPr lang="it-IT" dirty="0" smtClean="0"/>
              <a:t>DATI GENERALI</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4387997"/>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1800" dirty="0" smtClean="0"/>
              <a:t>I cittadini della UE sono oltre </a:t>
            </a:r>
            <a:r>
              <a:rPr lang="it-IT" sz="1800" b="1" dirty="0" smtClean="0"/>
              <a:t>500 milioni </a:t>
            </a:r>
            <a:r>
              <a:rPr lang="it-IT" sz="1800" dirty="0" smtClean="0"/>
              <a:t>per una superficie di 4,3 milioni di kmq.</a:t>
            </a:r>
          </a:p>
          <a:p>
            <a:pPr algn="l">
              <a:spcBef>
                <a:spcPct val="50000"/>
              </a:spcBef>
            </a:pPr>
            <a:r>
              <a:rPr lang="it-IT" sz="1800" dirty="0" smtClean="0"/>
              <a:t>Malta è il territorio più piccolo; la </a:t>
            </a:r>
            <a:r>
              <a:rPr lang="it-IT" sz="1800" b="1" dirty="0" smtClean="0"/>
              <a:t>Francia</a:t>
            </a:r>
            <a:r>
              <a:rPr lang="it-IT" sz="1800" dirty="0" smtClean="0"/>
              <a:t> il più vasto.</a:t>
            </a:r>
          </a:p>
          <a:p>
            <a:pPr algn="l">
              <a:spcBef>
                <a:spcPct val="50000"/>
              </a:spcBef>
            </a:pPr>
            <a:r>
              <a:rPr lang="it-IT" sz="1800" dirty="0" smtClean="0"/>
              <a:t>La </a:t>
            </a:r>
            <a:r>
              <a:rPr lang="it-IT" sz="1800" b="1" dirty="0" smtClean="0"/>
              <a:t>popolazione</a:t>
            </a:r>
            <a:r>
              <a:rPr lang="it-IT" sz="1800" dirty="0" smtClean="0"/>
              <a:t> minore è di Malta e Lussemburgo; la </a:t>
            </a:r>
            <a:r>
              <a:rPr lang="it-IT" sz="1800" b="1" dirty="0" smtClean="0"/>
              <a:t>Germania</a:t>
            </a:r>
            <a:r>
              <a:rPr lang="it-IT" sz="1800" dirty="0" smtClean="0"/>
              <a:t> (82 milioni di abitanti) la popolazione maggiore.</a:t>
            </a:r>
          </a:p>
          <a:p>
            <a:pPr algn="l">
              <a:spcBef>
                <a:spcPct val="50000"/>
              </a:spcBef>
            </a:pPr>
            <a:r>
              <a:rPr lang="it-IT" sz="1800" dirty="0" smtClean="0"/>
              <a:t>La UE </a:t>
            </a:r>
            <a:r>
              <a:rPr lang="it-IT" sz="1800" b="1" dirty="0" smtClean="0"/>
              <a:t>confina</a:t>
            </a:r>
            <a:r>
              <a:rPr lang="it-IT" sz="1800" dirty="0" smtClean="0"/>
              <a:t> con 19 Paesi.</a:t>
            </a:r>
          </a:p>
          <a:p>
            <a:pPr algn="l">
              <a:spcBef>
                <a:spcPct val="50000"/>
              </a:spcBef>
            </a:pPr>
            <a:r>
              <a:rPr lang="it-IT" sz="1800" dirty="0" smtClean="0"/>
              <a:t>La </a:t>
            </a:r>
            <a:r>
              <a:rPr lang="it-IT" sz="1800" b="1" dirty="0" smtClean="0">
                <a:solidFill>
                  <a:srgbClr val="FF0000"/>
                </a:solidFill>
              </a:rPr>
              <a:t>bandiera</a:t>
            </a:r>
            <a:r>
              <a:rPr lang="it-IT" sz="1800" dirty="0" smtClean="0"/>
              <a:t> della UE si compone di 12 stelle gialle in cerchio su sfondo blu: il 12 è simbolo di regolarità (mesi dell’anno, 12 fatiche di Ercole).</a:t>
            </a:r>
          </a:p>
          <a:p>
            <a:pPr algn="l">
              <a:spcBef>
                <a:spcPct val="50000"/>
              </a:spcBef>
            </a:pPr>
            <a:r>
              <a:rPr lang="it-IT" sz="1800" b="1" dirty="0" smtClean="0">
                <a:solidFill>
                  <a:srgbClr val="FF0000"/>
                </a:solidFill>
              </a:rPr>
              <a:t>Motto</a:t>
            </a:r>
            <a:r>
              <a:rPr lang="it-IT" sz="1800" dirty="0" smtClean="0"/>
              <a:t>: UNITA NELLA DIVERSITA’</a:t>
            </a:r>
          </a:p>
          <a:p>
            <a:pPr algn="l">
              <a:spcBef>
                <a:spcPct val="50000"/>
              </a:spcBef>
            </a:pPr>
            <a:r>
              <a:rPr lang="it-IT" sz="1800" b="1" dirty="0" smtClean="0">
                <a:solidFill>
                  <a:srgbClr val="FF0000"/>
                </a:solidFill>
              </a:rPr>
              <a:t>Inno</a:t>
            </a:r>
            <a:r>
              <a:rPr lang="it-IT" sz="1800" dirty="0" smtClean="0"/>
              <a:t>: La 9° di Beethoven (inno alla gioia)</a:t>
            </a:r>
          </a:p>
          <a:p>
            <a:pPr algn="l">
              <a:spcBef>
                <a:spcPct val="50000"/>
              </a:spcBef>
            </a:pPr>
            <a:r>
              <a:rPr lang="it-IT" sz="1800" b="1" dirty="0" smtClean="0">
                <a:solidFill>
                  <a:srgbClr val="FF0000"/>
                </a:solidFill>
              </a:rPr>
              <a:t>Festa</a:t>
            </a:r>
            <a:r>
              <a:rPr lang="it-IT" sz="1800" dirty="0" smtClean="0"/>
              <a:t>: 9 maggio, in ricordo del discorso del 1950 del ministro degli esteri della Francia, </a:t>
            </a:r>
            <a:r>
              <a:rPr lang="it-IT" sz="1800" dirty="0" err="1" smtClean="0"/>
              <a:t>Schuman</a:t>
            </a:r>
            <a:r>
              <a:rPr lang="it-IT" sz="1800" dirty="0" smtClean="0"/>
              <a:t>) </a:t>
            </a:r>
            <a:endParaRPr lang="it-IT"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48</a:t>
            </a:fld>
            <a:endParaRPr lang="it-IT"/>
          </a:p>
        </p:txBody>
      </p:sp>
      <p:sp>
        <p:nvSpPr>
          <p:cNvPr id="125954" name="Rectangle 2"/>
          <p:cNvSpPr>
            <a:spLocks noGrp="1" noChangeArrowheads="1"/>
          </p:cNvSpPr>
          <p:nvPr>
            <p:ph type="title"/>
          </p:nvPr>
        </p:nvSpPr>
        <p:spPr>
          <a:ln/>
        </p:spPr>
        <p:txBody>
          <a:bodyPr/>
          <a:lstStyle/>
          <a:p>
            <a:pPr algn="r"/>
            <a:r>
              <a:rPr lang="it-IT" dirty="0" smtClean="0"/>
              <a:t>IL PARLAMENTO</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418794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Ha sede a Strasburgo e dal 1979 viene eletto ogni 5 anni. </a:t>
            </a:r>
          </a:p>
          <a:p>
            <a:pPr algn="l">
              <a:spcBef>
                <a:spcPct val="50000"/>
              </a:spcBef>
            </a:pPr>
            <a:r>
              <a:rPr lang="it-IT" sz="2800" dirty="0" smtClean="0"/>
              <a:t>I deputati sono in </a:t>
            </a:r>
            <a:r>
              <a:rPr lang="it-IT" sz="2800" b="1" dirty="0" smtClean="0">
                <a:solidFill>
                  <a:srgbClr val="FF0000"/>
                </a:solidFill>
              </a:rPr>
              <a:t>proporzione alla popolazione</a:t>
            </a:r>
            <a:r>
              <a:rPr lang="it-IT" sz="2800" dirty="0" smtClean="0"/>
              <a:t>. </a:t>
            </a:r>
          </a:p>
          <a:p>
            <a:pPr algn="l">
              <a:spcBef>
                <a:spcPct val="50000"/>
              </a:spcBef>
            </a:pPr>
            <a:r>
              <a:rPr lang="it-IT" sz="2800" dirty="0" smtClean="0"/>
              <a:t>Il Parlamento approva le leggi (“</a:t>
            </a:r>
            <a:r>
              <a:rPr lang="it-IT" sz="2800" b="1" dirty="0" smtClean="0">
                <a:solidFill>
                  <a:srgbClr val="FF0000"/>
                </a:solidFill>
              </a:rPr>
              <a:t>direttive</a:t>
            </a:r>
            <a:r>
              <a:rPr lang="it-IT" sz="2800" dirty="0" smtClean="0"/>
              <a:t>”), ha funzioni di controllo e decide in merito all’ammissione di nuovi Stati. </a:t>
            </a:r>
          </a:p>
          <a:p>
            <a:pPr algn="l">
              <a:spcBef>
                <a:spcPct val="50000"/>
              </a:spcBef>
            </a:pPr>
            <a:r>
              <a:rPr lang="it-IT" sz="2800" dirty="0" smtClean="0"/>
              <a:t>Approva il bilancio della UE.</a:t>
            </a:r>
            <a:endParaRPr lang="it-IT"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49</a:t>
            </a:fld>
            <a:endParaRPr lang="it-IT"/>
          </a:p>
        </p:txBody>
      </p:sp>
      <p:sp>
        <p:nvSpPr>
          <p:cNvPr id="125954" name="Rectangle 2"/>
          <p:cNvSpPr>
            <a:spLocks noGrp="1" noChangeArrowheads="1"/>
          </p:cNvSpPr>
          <p:nvPr>
            <p:ph type="title"/>
          </p:nvPr>
        </p:nvSpPr>
        <p:spPr>
          <a:ln/>
        </p:spPr>
        <p:txBody>
          <a:bodyPr/>
          <a:lstStyle/>
          <a:p>
            <a:pPr algn="r"/>
            <a:r>
              <a:rPr lang="it-IT" dirty="0" smtClean="0"/>
              <a:t>IL CONSIGLIO DELLA UE</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181806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E’ il principale organo decisionale della UE ed è composto da tutti i ministri dei Paesi membri a seconda delle competenze (es. Sanità, Trasporti, Turismo, ecc.)</a:t>
            </a:r>
            <a:endParaRPr lang="it-IT"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0"/>
          </p:nvPr>
        </p:nvSpPr>
        <p:spPr/>
        <p:txBody>
          <a:bodyPr/>
          <a:lstStyle/>
          <a:p>
            <a:fld id="{037F12C7-5100-4028-9FD4-50EB7ECA391E}" type="slidenum">
              <a:rPr lang="it-IT"/>
              <a:pPr/>
              <a:t>5</a:t>
            </a:fld>
            <a:endParaRPr lang="it-IT"/>
          </a:p>
        </p:txBody>
      </p:sp>
      <p:sp>
        <p:nvSpPr>
          <p:cNvPr id="17419" name="Oval 11"/>
          <p:cNvSpPr>
            <a:spLocks noChangeArrowheads="1"/>
          </p:cNvSpPr>
          <p:nvPr/>
        </p:nvSpPr>
        <p:spPr bwMode="auto">
          <a:xfrm>
            <a:off x="3563938" y="3573463"/>
            <a:ext cx="1944687" cy="647700"/>
          </a:xfrm>
          <a:prstGeom prst="ellipse">
            <a:avLst/>
          </a:prstGeom>
          <a:solidFill>
            <a:srgbClr val="93D5F9">
              <a:alpha val="48000"/>
            </a:srgbClr>
          </a:solidFill>
          <a:ln w="63500">
            <a:noFill/>
            <a:round/>
            <a:headEnd/>
            <a:tailEnd/>
          </a:ln>
          <a:effectLst/>
        </p:spPr>
        <p:txBody>
          <a:bodyPr wrap="none" lIns="90000" tIns="46800" rIns="90000" bIns="46800" anchor="ctr">
            <a:spAutoFit/>
          </a:bodyPr>
          <a:lstStyle/>
          <a:p>
            <a:endParaRPr lang="it-IT"/>
          </a:p>
        </p:txBody>
      </p:sp>
      <p:sp>
        <p:nvSpPr>
          <p:cNvPr id="17410" name="Rectangle 2"/>
          <p:cNvSpPr>
            <a:spLocks noGrp="1" noChangeArrowheads="1"/>
          </p:cNvSpPr>
          <p:nvPr>
            <p:ph type="title"/>
          </p:nvPr>
        </p:nvSpPr>
        <p:spPr>
          <a:ln/>
        </p:spPr>
        <p:txBody>
          <a:bodyPr/>
          <a:lstStyle/>
          <a:p>
            <a:pPr algn="r"/>
            <a:r>
              <a:rPr lang="it-IT"/>
              <a:t>CECA</a:t>
            </a:r>
          </a:p>
        </p:txBody>
      </p:sp>
      <p:sp>
        <p:nvSpPr>
          <p:cNvPr id="17412" name="Text Box 4"/>
          <p:cNvSpPr txBox="1">
            <a:spLocks noChangeArrowheads="1"/>
          </p:cNvSpPr>
          <p:nvPr/>
        </p:nvSpPr>
        <p:spPr bwMode="auto">
          <a:xfrm>
            <a:off x="611188" y="1341438"/>
            <a:ext cx="8316912" cy="2074862"/>
          </a:xfrm>
          <a:prstGeom prst="rect">
            <a:avLst/>
          </a:prstGeom>
          <a:noFill/>
          <a:ln w="63500">
            <a:noFill/>
            <a:miter lim="800000"/>
            <a:headEnd/>
            <a:tailEnd/>
          </a:ln>
          <a:effectLst/>
        </p:spPr>
        <p:txBody>
          <a:bodyPr lIns="90000" tIns="46800" rIns="90000" bIns="46800">
            <a:spAutoFit/>
          </a:bodyPr>
          <a:lstStyle/>
          <a:p>
            <a:pPr>
              <a:spcBef>
                <a:spcPct val="50000"/>
              </a:spcBef>
            </a:pPr>
            <a:r>
              <a:rPr lang="it-IT"/>
              <a:t>1950</a:t>
            </a:r>
          </a:p>
          <a:p>
            <a:pPr algn="l">
              <a:spcBef>
                <a:spcPct val="50000"/>
              </a:spcBef>
            </a:pPr>
            <a:r>
              <a:rPr lang="it-IT" sz="2800"/>
              <a:t>il ministro degli Esteri francese Robert Schuman propone l'integrazione delle industrie del carbone e dell'acciaio dell'Europa occidentale. </a:t>
            </a:r>
            <a:endParaRPr lang="it-IT"/>
          </a:p>
        </p:txBody>
      </p:sp>
      <p:sp>
        <p:nvSpPr>
          <p:cNvPr id="17413" name="Text Box 5"/>
          <p:cNvSpPr txBox="1">
            <a:spLocks noChangeArrowheads="1"/>
          </p:cNvSpPr>
          <p:nvPr/>
        </p:nvSpPr>
        <p:spPr bwMode="auto">
          <a:xfrm>
            <a:off x="755650" y="3644900"/>
            <a:ext cx="7704138" cy="1325620"/>
          </a:xfrm>
          <a:prstGeom prst="rect">
            <a:avLst/>
          </a:prstGeom>
          <a:noFill/>
          <a:ln w="63500">
            <a:noFill/>
            <a:miter lim="800000"/>
            <a:headEnd/>
            <a:tailEnd/>
          </a:ln>
          <a:effectLst/>
        </p:spPr>
        <p:txBody>
          <a:bodyPr lIns="90000" tIns="46800" rIns="90000" bIns="46800">
            <a:spAutoFit/>
          </a:bodyPr>
          <a:lstStyle/>
          <a:p>
            <a:pPr>
              <a:spcBef>
                <a:spcPct val="50000"/>
              </a:spcBef>
            </a:pPr>
            <a:r>
              <a:rPr lang="it-IT" dirty="0"/>
              <a:t>1951</a:t>
            </a:r>
          </a:p>
          <a:p>
            <a:pPr>
              <a:spcBef>
                <a:spcPct val="50000"/>
              </a:spcBef>
            </a:pPr>
            <a:r>
              <a:rPr lang="it-IT" b="1" dirty="0">
                <a:solidFill>
                  <a:srgbClr val="FF0000"/>
                </a:solidFill>
              </a:rPr>
              <a:t>TRATTATO </a:t>
            </a:r>
            <a:r>
              <a:rPr lang="it-IT" b="1" dirty="0" err="1">
                <a:solidFill>
                  <a:srgbClr val="FF0000"/>
                </a:solidFill>
              </a:rPr>
              <a:t>DI</a:t>
            </a:r>
            <a:r>
              <a:rPr lang="it-IT" b="1" dirty="0">
                <a:solidFill>
                  <a:srgbClr val="FF0000"/>
                </a:solidFill>
              </a:rPr>
              <a:t> PARIGI</a:t>
            </a:r>
          </a:p>
        </p:txBody>
      </p:sp>
      <p:sp>
        <p:nvSpPr>
          <p:cNvPr id="17414" name="Rectangle 6"/>
          <p:cNvSpPr>
            <a:spLocks noChangeArrowheads="1"/>
          </p:cNvSpPr>
          <p:nvPr/>
        </p:nvSpPr>
        <p:spPr bwMode="auto">
          <a:xfrm>
            <a:off x="1187450" y="5300663"/>
            <a:ext cx="1311275" cy="579437"/>
          </a:xfrm>
          <a:prstGeom prst="rect">
            <a:avLst/>
          </a:prstGeom>
          <a:solidFill>
            <a:srgbClr val="93D5F9">
              <a:alpha val="48000"/>
            </a:srgbClr>
          </a:solidFill>
          <a:ln w="63500">
            <a:noFill/>
            <a:miter lim="800000"/>
            <a:headEnd/>
            <a:tailEnd/>
          </a:ln>
          <a:effectLst/>
        </p:spPr>
        <p:txBody>
          <a:bodyPr wrap="none" lIns="90000" tIns="46800" rIns="90000" bIns="46800" anchor="ctr">
            <a:spAutoFit/>
          </a:bodyPr>
          <a:lstStyle/>
          <a:p>
            <a:r>
              <a:rPr lang="it-IT"/>
              <a:t>CECA</a:t>
            </a:r>
          </a:p>
        </p:txBody>
      </p:sp>
      <p:sp>
        <p:nvSpPr>
          <p:cNvPr id="17416" name="Text Box 8"/>
          <p:cNvSpPr txBox="1">
            <a:spLocks noChangeArrowheads="1"/>
          </p:cNvSpPr>
          <p:nvPr/>
        </p:nvSpPr>
        <p:spPr bwMode="auto">
          <a:xfrm>
            <a:off x="2987675" y="5229225"/>
            <a:ext cx="4824413" cy="825500"/>
          </a:xfrm>
          <a:prstGeom prst="rect">
            <a:avLst/>
          </a:prstGeom>
          <a:noFill/>
          <a:ln w="3175">
            <a:solidFill>
              <a:srgbClr val="0099CC"/>
            </a:solidFill>
            <a:miter lim="800000"/>
            <a:headEnd/>
            <a:tailEnd/>
          </a:ln>
          <a:effectLst/>
        </p:spPr>
        <p:txBody>
          <a:bodyPr lIns="90000" tIns="46800" rIns="90000" bIns="46800">
            <a:spAutoFit/>
          </a:bodyPr>
          <a:lstStyle/>
          <a:p>
            <a:pPr>
              <a:spcBef>
                <a:spcPct val="50000"/>
              </a:spcBef>
            </a:pPr>
            <a:r>
              <a:rPr lang="it-IT" sz="2400"/>
              <a:t>COMUNITA’ EUROPEA DEL CARBONE E DELL’ACCIAIO</a:t>
            </a:r>
          </a:p>
        </p:txBody>
      </p:sp>
      <p:sp>
        <p:nvSpPr>
          <p:cNvPr id="17418" name="Line 10"/>
          <p:cNvSpPr>
            <a:spLocks noChangeShapeType="1"/>
          </p:cNvSpPr>
          <p:nvPr/>
        </p:nvSpPr>
        <p:spPr bwMode="auto">
          <a:xfrm>
            <a:off x="1835150" y="4941888"/>
            <a:ext cx="5473700" cy="0"/>
          </a:xfrm>
          <a:prstGeom prst="line">
            <a:avLst/>
          </a:prstGeom>
          <a:noFill/>
          <a:ln w="63500">
            <a:solidFill>
              <a:srgbClr val="0099CC"/>
            </a:solidFill>
            <a:round/>
            <a:headEnd/>
            <a:tailEnd/>
          </a:ln>
          <a:effectLst/>
        </p:spPr>
        <p:txBody>
          <a:bodyPr lIns="90000" tIns="46800" rIns="90000" bIns="46800">
            <a:spAutoFit/>
          </a:bodyPr>
          <a:lstStyle/>
          <a:p>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50</a:t>
            </a:fld>
            <a:endParaRPr lang="it-IT"/>
          </a:p>
        </p:txBody>
      </p:sp>
      <p:sp>
        <p:nvSpPr>
          <p:cNvPr id="125954" name="Rectangle 2"/>
          <p:cNvSpPr>
            <a:spLocks noGrp="1" noChangeArrowheads="1"/>
          </p:cNvSpPr>
          <p:nvPr>
            <p:ph type="title"/>
          </p:nvPr>
        </p:nvSpPr>
        <p:spPr>
          <a:ln/>
        </p:spPr>
        <p:txBody>
          <a:bodyPr/>
          <a:lstStyle/>
          <a:p>
            <a:pPr algn="r"/>
            <a:r>
              <a:rPr lang="it-IT" dirty="0" smtClean="0"/>
              <a:t>LA COMMISSIONE</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4618830"/>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Ha sede a Bruxelles ed è </a:t>
            </a:r>
            <a:r>
              <a:rPr lang="it-IT" sz="2800" b="1" dirty="0" smtClean="0">
                <a:solidFill>
                  <a:srgbClr val="FF0000"/>
                </a:solidFill>
              </a:rPr>
              <a:t>composta da 28 commissari</a:t>
            </a:r>
            <a:r>
              <a:rPr lang="it-IT" sz="2800" dirty="0" smtClean="0"/>
              <a:t>, uno per ogni Paese membro.</a:t>
            </a:r>
          </a:p>
          <a:p>
            <a:pPr algn="l">
              <a:spcBef>
                <a:spcPct val="50000"/>
              </a:spcBef>
            </a:pPr>
            <a:r>
              <a:rPr lang="it-IT" sz="2800" dirty="0" smtClean="0"/>
              <a:t>Svolge 4 funzioni:</a:t>
            </a:r>
          </a:p>
          <a:p>
            <a:pPr algn="l">
              <a:spcBef>
                <a:spcPct val="50000"/>
              </a:spcBef>
            </a:pPr>
            <a:r>
              <a:rPr lang="it-IT" sz="2800" dirty="0" smtClean="0"/>
              <a:t>1 – Propone le leggi al Parlamento</a:t>
            </a:r>
          </a:p>
          <a:p>
            <a:pPr algn="l">
              <a:spcBef>
                <a:spcPct val="50000"/>
              </a:spcBef>
            </a:pPr>
            <a:r>
              <a:rPr lang="it-IT" sz="2800" dirty="0" smtClean="0"/>
              <a:t>2 – E’ responsabile dell’esecuzione delle politiche varate dal Parlamento e dal Consiglio</a:t>
            </a:r>
          </a:p>
          <a:p>
            <a:pPr algn="l">
              <a:spcBef>
                <a:spcPct val="50000"/>
              </a:spcBef>
            </a:pPr>
            <a:r>
              <a:rPr lang="it-IT" sz="2800" dirty="0" smtClean="0"/>
              <a:t>3 – Vigila sull’applicazione delle leggi varate</a:t>
            </a:r>
          </a:p>
          <a:p>
            <a:pPr algn="l">
              <a:spcBef>
                <a:spcPct val="50000"/>
              </a:spcBef>
            </a:pPr>
            <a:r>
              <a:rPr lang="it-IT" sz="2800" dirty="0" smtClean="0"/>
              <a:t>4 – Rappresenta l’Unione a livello internazionale</a:t>
            </a:r>
            <a:endParaRPr lang="it-IT"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51</a:t>
            </a:fld>
            <a:endParaRPr lang="it-IT"/>
          </a:p>
        </p:txBody>
      </p:sp>
      <p:sp>
        <p:nvSpPr>
          <p:cNvPr id="125954" name="Rectangle 2"/>
          <p:cNvSpPr>
            <a:spLocks noGrp="1" noChangeArrowheads="1"/>
          </p:cNvSpPr>
          <p:nvPr>
            <p:ph type="title"/>
          </p:nvPr>
        </p:nvSpPr>
        <p:spPr>
          <a:ln/>
        </p:spPr>
        <p:txBody>
          <a:bodyPr/>
          <a:lstStyle/>
          <a:p>
            <a:pPr algn="r"/>
            <a:r>
              <a:rPr lang="it-IT" dirty="0" smtClean="0"/>
              <a:t>LA CORTE </a:t>
            </a:r>
            <a:r>
              <a:rPr lang="it-IT" dirty="0" err="1" smtClean="0"/>
              <a:t>DI</a:t>
            </a:r>
            <a:r>
              <a:rPr lang="it-IT" dirty="0" smtClean="0"/>
              <a:t> GIUSTIZIA</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2895281"/>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Ha sede a Lussemburgo e garantisce l’applicazione delle leggi varate dal Parlamento e dal Consiglio in tutti i Paesi dell’Unione.</a:t>
            </a:r>
          </a:p>
          <a:p>
            <a:pPr algn="l">
              <a:spcBef>
                <a:spcPct val="50000"/>
              </a:spcBef>
            </a:pPr>
            <a:r>
              <a:rPr lang="it-IT" sz="2800" dirty="0" smtClean="0"/>
              <a:t>La Corte ha l’ultima parola su tutte le controversie giuridiche tra Stati, cittadini e Istituzioni europee.</a:t>
            </a:r>
            <a:endParaRPr lang="it-IT"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52</a:t>
            </a:fld>
            <a:endParaRPr lang="it-IT"/>
          </a:p>
        </p:txBody>
      </p:sp>
      <p:sp>
        <p:nvSpPr>
          <p:cNvPr id="125954" name="Rectangle 2"/>
          <p:cNvSpPr>
            <a:spLocks noGrp="1" noChangeArrowheads="1"/>
          </p:cNvSpPr>
          <p:nvPr>
            <p:ph type="title"/>
          </p:nvPr>
        </p:nvSpPr>
        <p:spPr>
          <a:ln/>
        </p:spPr>
        <p:txBody>
          <a:bodyPr/>
          <a:lstStyle/>
          <a:p>
            <a:pPr algn="r"/>
            <a:r>
              <a:rPr lang="it-IT" dirty="0" smtClean="0"/>
              <a:t>LA CORTE DEI CONTI</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95628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800" dirty="0" smtClean="0"/>
              <a:t>La Corte dei Conti controlla la regolarità delle entrate e delle spese dell’Unione</a:t>
            </a:r>
            <a:endParaRPr lang="it-IT"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53</a:t>
            </a:fld>
            <a:endParaRPr lang="it-IT"/>
          </a:p>
        </p:txBody>
      </p:sp>
      <p:sp>
        <p:nvSpPr>
          <p:cNvPr id="125954" name="Rectangle 2"/>
          <p:cNvSpPr>
            <a:spLocks noGrp="1" noChangeArrowheads="1"/>
          </p:cNvSpPr>
          <p:nvPr>
            <p:ph type="title"/>
          </p:nvPr>
        </p:nvSpPr>
        <p:spPr>
          <a:ln/>
        </p:spPr>
        <p:txBody>
          <a:bodyPr/>
          <a:lstStyle/>
          <a:p>
            <a:pPr algn="r"/>
            <a:r>
              <a:rPr lang="it-IT" dirty="0" smtClean="0"/>
              <a:t>SPAZIO SCHENGEN</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611188" y="1484313"/>
            <a:ext cx="7993062" cy="4957384"/>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b="1" dirty="0" smtClean="0">
                <a:solidFill>
                  <a:srgbClr val="FF0000"/>
                </a:solidFill>
              </a:rPr>
              <a:t>Schengen</a:t>
            </a:r>
            <a:r>
              <a:rPr lang="it-IT" sz="2000" dirty="0" smtClean="0"/>
              <a:t> </a:t>
            </a:r>
            <a:r>
              <a:rPr lang="it-IT" sz="2000" dirty="0" smtClean="0"/>
              <a:t>è il nome di una città sita nello stato del Lussemburgo. In quella sede, nel 1985, un ristretto numero di stati europei (Francia, Germania, Belgio, Lussemburgo e Paesi Bassi), decise di creare un </a:t>
            </a:r>
            <a:r>
              <a:rPr lang="it-IT" sz="2000" b="1" dirty="0" smtClean="0"/>
              <a:t>territorio privo di frontiere</a:t>
            </a:r>
            <a:r>
              <a:rPr lang="it-IT" sz="2000" dirty="0" smtClean="0"/>
              <a:t>, aprendo la strada a un nuovo livello di integrazione europea: tale territorio venne denominato “spazio Schengen”.</a:t>
            </a:r>
            <a:br>
              <a:rPr lang="it-IT" sz="2000" dirty="0" smtClean="0"/>
            </a:br>
            <a:r>
              <a:rPr lang="it-IT" sz="2000" dirty="0" smtClean="0"/>
              <a:t/>
            </a:r>
            <a:br>
              <a:rPr lang="it-IT" sz="2000" dirty="0" smtClean="0"/>
            </a:br>
            <a:r>
              <a:rPr lang="it-IT" sz="2000" dirty="0" smtClean="0"/>
              <a:t>È stato il progetto di istituire il mercato interno come spazio privo di frontiere, in cui fosse garantita la </a:t>
            </a:r>
            <a:r>
              <a:rPr lang="it-IT" sz="2000" b="1" dirty="0" smtClean="0"/>
              <a:t>libera circolazione di merci, servizi, capitali e persone,</a:t>
            </a:r>
            <a:r>
              <a:rPr lang="it-IT" sz="2000" dirty="0" smtClean="0"/>
              <a:t> e quindi finalità prettamente economiche, a far sorgere l'esigenza di una politica comunitaria di immigrazione (visti, asilo), non il </a:t>
            </a:r>
            <a:r>
              <a:rPr lang="it-IT" sz="2000" dirty="0" smtClean="0"/>
              <a:t>contrario.</a:t>
            </a:r>
            <a:r>
              <a:rPr lang="it-IT" sz="2000" dirty="0" smtClean="0"/>
              <a:t/>
            </a:r>
            <a:br>
              <a:rPr lang="it-IT" sz="2000" dirty="0" smtClean="0"/>
            </a:br>
            <a:r>
              <a:rPr lang="it-IT" sz="2000" dirty="0" smtClean="0"/>
              <a:t/>
            </a:r>
            <a:br>
              <a:rPr lang="it-IT" sz="2000" dirty="0" smtClean="0"/>
            </a:br>
            <a:r>
              <a:rPr lang="it-IT" sz="2800" dirty="0" smtClean="0"/>
              <a:t/>
            </a:r>
            <a:br>
              <a:rPr lang="it-IT" sz="2800" dirty="0" smtClean="0"/>
            </a:br>
            <a:endParaRPr lang="it-IT"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54</a:t>
            </a:fld>
            <a:endParaRPr lang="it-IT"/>
          </a:p>
        </p:txBody>
      </p:sp>
      <p:sp>
        <p:nvSpPr>
          <p:cNvPr id="125954" name="Rectangle 2"/>
          <p:cNvSpPr>
            <a:spLocks noGrp="1" noChangeArrowheads="1"/>
          </p:cNvSpPr>
          <p:nvPr>
            <p:ph type="title"/>
          </p:nvPr>
        </p:nvSpPr>
        <p:spPr>
          <a:ln/>
        </p:spPr>
        <p:txBody>
          <a:bodyPr/>
          <a:lstStyle/>
          <a:p>
            <a:pPr algn="r"/>
            <a:r>
              <a:rPr lang="it-IT" dirty="0" smtClean="0"/>
              <a:t>EURO</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539552" y="1196752"/>
            <a:ext cx="7993062" cy="5480604"/>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dirty="0" smtClean="0"/>
              <a:t>L'</a:t>
            </a:r>
            <a:r>
              <a:rPr lang="it-IT" sz="2000" b="1" dirty="0" smtClean="0"/>
              <a:t>euro</a:t>
            </a:r>
            <a:r>
              <a:rPr lang="it-IT" sz="2000" dirty="0" smtClean="0"/>
              <a:t> (</a:t>
            </a:r>
            <a:r>
              <a:rPr lang="it-IT" sz="2000" b="1" dirty="0" smtClean="0"/>
              <a:t>EUR</a:t>
            </a:r>
            <a:r>
              <a:rPr lang="it-IT" sz="2000" dirty="0" smtClean="0"/>
              <a:t> o </a:t>
            </a:r>
            <a:r>
              <a:rPr lang="it-IT" sz="2000" b="1" dirty="0" smtClean="0"/>
              <a:t>€</a:t>
            </a:r>
            <a:r>
              <a:rPr lang="it-IT" sz="2000" dirty="0" smtClean="0"/>
              <a:t>) </a:t>
            </a:r>
            <a:r>
              <a:rPr lang="it-IT" sz="2000" dirty="0" smtClean="0"/>
              <a:t>è la valuta </a:t>
            </a:r>
            <a:r>
              <a:rPr lang="it-IT" sz="2000" dirty="0" smtClean="0"/>
              <a:t>attualmente </a:t>
            </a:r>
            <a:r>
              <a:rPr lang="it-IT" sz="2000" dirty="0" smtClean="0"/>
              <a:t>adottata da </a:t>
            </a:r>
            <a:r>
              <a:rPr lang="it-IT" sz="2000" b="1" dirty="0" smtClean="0">
                <a:solidFill>
                  <a:srgbClr val="FF0000"/>
                </a:solidFill>
              </a:rPr>
              <a:t>19 dei 28 stati membri dell'Unione</a:t>
            </a:r>
            <a:r>
              <a:rPr lang="it-IT" sz="2000" dirty="0" smtClean="0"/>
              <a:t> aderenti all'Unione economica e monetaria dell'Unione </a:t>
            </a:r>
            <a:r>
              <a:rPr lang="it-IT" sz="2000" dirty="0" smtClean="0"/>
              <a:t>europea (</a:t>
            </a:r>
            <a:r>
              <a:rPr lang="it-IT" sz="2000" dirty="0" smtClean="0"/>
              <a:t>UEM</a:t>
            </a:r>
            <a:r>
              <a:rPr lang="it-IT" sz="2000" dirty="0" smtClean="0"/>
              <a:t>), ossia</a:t>
            </a:r>
            <a:r>
              <a:rPr lang="it-IT" sz="2000" dirty="0" smtClean="0"/>
              <a:t> Austria, Belgio, Cipro, Estonia, Finlandia, Francia, Germania</a:t>
            </a:r>
            <a:r>
              <a:rPr lang="it-IT" sz="2000" dirty="0" smtClean="0"/>
              <a:t>,</a:t>
            </a:r>
          </a:p>
          <a:p>
            <a:pPr algn="l">
              <a:spcBef>
                <a:spcPct val="50000"/>
              </a:spcBef>
            </a:pPr>
            <a:r>
              <a:rPr lang="it-IT" sz="2000" dirty="0" smtClean="0"/>
              <a:t>Grecia</a:t>
            </a:r>
            <a:r>
              <a:rPr lang="it-IT" sz="2000" dirty="0" smtClean="0"/>
              <a:t>, Irlanda, Italia, Lettonia, Lituania, Lussemburgo, Malta, Paesi Bassi</a:t>
            </a:r>
            <a:r>
              <a:rPr lang="it-IT" sz="2000" dirty="0" smtClean="0"/>
              <a:t>, Portogallo</a:t>
            </a:r>
            <a:r>
              <a:rPr lang="it-IT" sz="2000" dirty="0" smtClean="0"/>
              <a:t>, Slovacchia, </a:t>
            </a:r>
            <a:r>
              <a:rPr lang="it-IT" sz="2000" dirty="0" smtClean="0"/>
              <a:t>Slovenia e</a:t>
            </a:r>
            <a:r>
              <a:rPr lang="it-IT" sz="2000" dirty="0" smtClean="0"/>
              <a:t> </a:t>
            </a:r>
            <a:r>
              <a:rPr lang="it-IT" sz="2000" dirty="0" smtClean="0"/>
              <a:t>Spagna.</a:t>
            </a:r>
          </a:p>
          <a:p>
            <a:pPr algn="l">
              <a:spcBef>
                <a:spcPct val="50000"/>
              </a:spcBef>
            </a:pPr>
            <a:r>
              <a:rPr lang="it-IT" sz="2000" dirty="0" smtClean="0"/>
              <a:t>I tempi e i modi dell’introduzione dell’Euro sono stati definiti nel Trattato di Maastricht nel 1993. Il 1</a:t>
            </a:r>
            <a:r>
              <a:rPr lang="it-IT" sz="2000" b="1" dirty="0" smtClean="0"/>
              <a:t>° gennaio 1999 </a:t>
            </a:r>
            <a:r>
              <a:rPr lang="it-IT" sz="2000" dirty="0" smtClean="0"/>
              <a:t>è diventata la moneta comune. La circolazione effettiva è iniziata nel </a:t>
            </a:r>
            <a:r>
              <a:rPr lang="it-IT" sz="2000" b="1" dirty="0" smtClean="0"/>
              <a:t>2002</a:t>
            </a:r>
            <a:r>
              <a:rPr lang="it-IT" sz="2000" dirty="0" smtClean="0"/>
              <a:t>. </a:t>
            </a:r>
          </a:p>
          <a:p>
            <a:pPr algn="l">
              <a:spcBef>
                <a:spcPct val="50000"/>
              </a:spcBef>
            </a:pPr>
            <a:r>
              <a:rPr lang="it-IT" sz="2000" b="1" dirty="0" smtClean="0"/>
              <a:t>Utilizzano l’Euro </a:t>
            </a:r>
            <a:r>
              <a:rPr lang="it-IT" sz="2000" dirty="0" smtClean="0"/>
              <a:t>anche San Marino, Vaticano, Principato di Monaco, Montenegro e Kosovo. </a:t>
            </a:r>
          </a:p>
          <a:p>
            <a:pPr algn="l">
              <a:spcBef>
                <a:spcPct val="50000"/>
              </a:spcBef>
            </a:pPr>
            <a:r>
              <a:rPr lang="it-IT" sz="2000" b="1" dirty="0" smtClean="0"/>
              <a:t>Danimarca e Regno Unito </a:t>
            </a:r>
            <a:r>
              <a:rPr lang="it-IT" sz="2000" dirty="0" smtClean="0"/>
              <a:t>hanno avuto una deroga permanente, che li </a:t>
            </a:r>
            <a:r>
              <a:rPr lang="it-IT" sz="2000" b="1" dirty="0" smtClean="0"/>
              <a:t>esonera</a:t>
            </a:r>
            <a:r>
              <a:rPr lang="it-IT" sz="2000" dirty="0" smtClean="0"/>
              <a:t> dalla partecipazione all’area euro.</a:t>
            </a:r>
          </a:p>
          <a:p>
            <a:pPr algn="l">
              <a:spcBef>
                <a:spcPct val="50000"/>
              </a:spcBef>
            </a:pPr>
            <a:r>
              <a:rPr lang="it-IT" sz="2000" dirty="0" smtClean="0"/>
              <a:t>L'ultimo </a:t>
            </a:r>
            <a:r>
              <a:rPr lang="it-IT" sz="2000" dirty="0" smtClean="0"/>
              <a:t>stato ad aver adottato l'euro è stata la </a:t>
            </a:r>
            <a:r>
              <a:rPr lang="it-IT" sz="2000" b="1" dirty="0" smtClean="0"/>
              <a:t>Lituania</a:t>
            </a:r>
            <a:r>
              <a:rPr lang="it-IT" sz="2000" dirty="0" smtClean="0"/>
              <a:t> il 1º gennaio 2015</a:t>
            </a:r>
            <a:r>
              <a:rPr lang="it-IT" sz="2000" dirty="0" smtClean="0"/>
              <a:t>.</a:t>
            </a:r>
            <a:endParaRPr lang="it-IT"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55</a:t>
            </a:fld>
            <a:endParaRPr lang="it-IT"/>
          </a:p>
        </p:txBody>
      </p:sp>
      <p:sp>
        <p:nvSpPr>
          <p:cNvPr id="125954" name="Rectangle 2"/>
          <p:cNvSpPr>
            <a:spLocks noGrp="1" noChangeArrowheads="1"/>
          </p:cNvSpPr>
          <p:nvPr>
            <p:ph type="title"/>
          </p:nvPr>
        </p:nvSpPr>
        <p:spPr>
          <a:ln/>
        </p:spPr>
        <p:txBody>
          <a:bodyPr/>
          <a:lstStyle/>
          <a:p>
            <a:pPr algn="r"/>
            <a:r>
              <a:rPr lang="it-IT" dirty="0" smtClean="0"/>
              <a:t>BANCA CENTRALE</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539552" y="1412776"/>
            <a:ext cx="7993062" cy="1017844"/>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dirty="0" smtClean="0"/>
              <a:t>La sede della Banca Centrale si trova a Francoforte sul Meno (Germania) e dal 2011 il presidente della BCE è l’economista italiano Mario Draghi.</a:t>
            </a:r>
            <a:endParaRPr lang="it-IT"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56</a:t>
            </a:fld>
            <a:endParaRPr lang="it-IT"/>
          </a:p>
        </p:txBody>
      </p:sp>
      <p:sp>
        <p:nvSpPr>
          <p:cNvPr id="125954" name="Rectangle 2"/>
          <p:cNvSpPr>
            <a:spLocks noGrp="1" noChangeArrowheads="1"/>
          </p:cNvSpPr>
          <p:nvPr>
            <p:ph type="title"/>
          </p:nvPr>
        </p:nvSpPr>
        <p:spPr>
          <a:ln/>
        </p:spPr>
        <p:txBody>
          <a:bodyPr/>
          <a:lstStyle/>
          <a:p>
            <a:pPr algn="r"/>
            <a:r>
              <a:rPr lang="it-IT" dirty="0" smtClean="0"/>
              <a:t>SETTORI </a:t>
            </a:r>
            <a:r>
              <a:rPr lang="it-IT" dirty="0" err="1" smtClean="0"/>
              <a:t>DI</a:t>
            </a:r>
            <a:r>
              <a:rPr lang="it-IT" dirty="0" smtClean="0"/>
              <a:t> INTERVENTO</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539552" y="1412776"/>
            <a:ext cx="7993062" cy="4895828"/>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dirty="0" smtClean="0"/>
              <a:t>Le politiche agricole.</a:t>
            </a:r>
          </a:p>
          <a:p>
            <a:pPr algn="l">
              <a:spcBef>
                <a:spcPct val="50000"/>
              </a:spcBef>
            </a:pPr>
            <a:r>
              <a:rPr lang="it-IT" sz="2000" dirty="0" smtClean="0"/>
              <a:t>La PAC (</a:t>
            </a:r>
            <a:r>
              <a:rPr lang="it-IT" sz="2000" b="1" dirty="0" smtClean="0">
                <a:solidFill>
                  <a:srgbClr val="FF0000"/>
                </a:solidFill>
              </a:rPr>
              <a:t>Politica Agricola Comune</a:t>
            </a:r>
            <a:r>
              <a:rPr lang="it-IT" sz="2000" dirty="0" smtClean="0"/>
              <a:t>) è un insieme di misure di sostegno all’agricoltura, iniziate già dal 1957 (forte aumento della produzione di latte, carne, frutta, vino, burro).</a:t>
            </a:r>
          </a:p>
          <a:p>
            <a:pPr algn="l">
              <a:spcBef>
                <a:spcPct val="50000"/>
              </a:spcBef>
            </a:pPr>
            <a:r>
              <a:rPr lang="it-IT" sz="2000" dirty="0" smtClean="0"/>
              <a:t>Dal 2003 la PAC è stata riformata, diminuendo i contributi destinati all’agricoltura, incoraggiando l’utilizzo dei metodi biologici.</a:t>
            </a:r>
          </a:p>
          <a:p>
            <a:pPr algn="l">
              <a:spcBef>
                <a:spcPct val="50000"/>
              </a:spcBef>
            </a:pPr>
            <a:r>
              <a:rPr lang="it-IT" sz="2000" dirty="0" smtClean="0"/>
              <a:t>Nel 2013 è stato avviato un nuovo processo di riforma per il periodo 2014-2020: La riforma prevede </a:t>
            </a:r>
            <a:r>
              <a:rPr lang="it-IT" sz="2000" b="1" dirty="0" smtClean="0"/>
              <a:t>3 obiettivi</a:t>
            </a:r>
            <a:r>
              <a:rPr lang="it-IT" sz="2000" dirty="0" smtClean="0"/>
              <a:t>:</a:t>
            </a:r>
          </a:p>
          <a:p>
            <a:pPr algn="l">
              <a:spcBef>
                <a:spcPct val="50000"/>
              </a:spcBef>
            </a:pPr>
            <a:r>
              <a:rPr lang="it-IT" sz="2000" dirty="0" smtClean="0"/>
              <a:t>1 – Produzioni alimentari di qualità per aumentare i redditi</a:t>
            </a:r>
          </a:p>
          <a:p>
            <a:pPr algn="l">
              <a:spcBef>
                <a:spcPct val="50000"/>
              </a:spcBef>
            </a:pPr>
            <a:r>
              <a:rPr lang="it-IT" sz="2000" dirty="0" smtClean="0"/>
              <a:t>2 – Gestione sostenibile delle risorse, anche per i cambiamenti climatici</a:t>
            </a:r>
          </a:p>
          <a:p>
            <a:pPr algn="l">
              <a:spcBef>
                <a:spcPct val="50000"/>
              </a:spcBef>
            </a:pPr>
            <a:r>
              <a:rPr lang="it-IT" sz="2000" dirty="0" smtClean="0"/>
              <a:t>3 – Valorizzazione delle differenze tra tipi di agricoltura e aree rurali.</a:t>
            </a:r>
            <a:endParaRPr lang="it-IT"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57</a:t>
            </a:fld>
            <a:endParaRPr lang="it-IT"/>
          </a:p>
        </p:txBody>
      </p:sp>
      <p:sp>
        <p:nvSpPr>
          <p:cNvPr id="125954" name="Rectangle 2"/>
          <p:cNvSpPr>
            <a:spLocks noGrp="1" noChangeArrowheads="1"/>
          </p:cNvSpPr>
          <p:nvPr>
            <p:ph type="title"/>
          </p:nvPr>
        </p:nvSpPr>
        <p:spPr>
          <a:ln/>
        </p:spPr>
        <p:txBody>
          <a:bodyPr/>
          <a:lstStyle/>
          <a:p>
            <a:pPr algn="r"/>
            <a:r>
              <a:rPr lang="it-IT" dirty="0" smtClean="0"/>
              <a:t>TUTELA DEI CONSUMATORI</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539552" y="1412776"/>
            <a:ext cx="7993062" cy="178728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dirty="0" smtClean="0"/>
              <a:t>La UE garantisce ai cittadini consumatori la possibilità di fare acquisti in tranquillità in tutti i Paesi della UE.</a:t>
            </a:r>
          </a:p>
          <a:p>
            <a:pPr algn="l">
              <a:spcBef>
                <a:spcPct val="50000"/>
              </a:spcBef>
            </a:pPr>
            <a:r>
              <a:rPr lang="it-IT" sz="2000" dirty="0" smtClean="0"/>
              <a:t>I prodotti sono soggetti a molti controlli e </a:t>
            </a:r>
            <a:r>
              <a:rPr lang="it-IT" sz="2000" b="1" dirty="0" smtClean="0"/>
              <a:t>verifiche sulla qualità</a:t>
            </a:r>
            <a:r>
              <a:rPr lang="it-IT" sz="2000" dirty="0" smtClean="0"/>
              <a:t>, con </a:t>
            </a:r>
            <a:r>
              <a:rPr lang="it-IT" sz="2000" b="1" dirty="0" smtClean="0">
                <a:solidFill>
                  <a:srgbClr val="FF0000"/>
                </a:solidFill>
              </a:rPr>
              <a:t>l’etichetta</a:t>
            </a:r>
            <a:r>
              <a:rPr lang="it-IT" sz="2000" dirty="0" smtClean="0"/>
              <a:t> che riporta la data di scadenza, gli ingredienti, il nome del fabbricante e il luogo di produzione.</a:t>
            </a:r>
            <a:endParaRPr lang="it-IT"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58</a:t>
            </a:fld>
            <a:endParaRPr lang="it-IT"/>
          </a:p>
        </p:txBody>
      </p:sp>
      <p:sp>
        <p:nvSpPr>
          <p:cNvPr id="125954" name="Rectangle 2"/>
          <p:cNvSpPr>
            <a:spLocks noGrp="1" noChangeArrowheads="1"/>
          </p:cNvSpPr>
          <p:nvPr>
            <p:ph type="title"/>
          </p:nvPr>
        </p:nvSpPr>
        <p:spPr>
          <a:ln/>
        </p:spPr>
        <p:txBody>
          <a:bodyPr/>
          <a:lstStyle/>
          <a:p>
            <a:pPr algn="r"/>
            <a:r>
              <a:rPr lang="it-IT" dirty="0" smtClean="0"/>
              <a:t>LA RICERCA SCIENTIFICA</a:t>
            </a:r>
            <a:endParaRPr lang="it-IT"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539552" y="1412776"/>
            <a:ext cx="7993062" cy="194117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dirty="0" smtClean="0"/>
              <a:t>La UE produce quasi un terzo delle conoscenze scientifiche mondiali</a:t>
            </a:r>
            <a:r>
              <a:rPr lang="it-IT" sz="2000" dirty="0" smtClean="0"/>
              <a:t>.</a:t>
            </a:r>
          </a:p>
          <a:p>
            <a:pPr algn="l">
              <a:spcBef>
                <a:spcPct val="50000"/>
              </a:spcBef>
            </a:pPr>
            <a:r>
              <a:rPr lang="it-IT" sz="2000" dirty="0" smtClean="0"/>
              <a:t>Settori fondamentali sono la ricerca e l’innovazione.</a:t>
            </a:r>
          </a:p>
          <a:p>
            <a:pPr algn="l">
              <a:spcBef>
                <a:spcPct val="50000"/>
              </a:spcBef>
            </a:pPr>
            <a:r>
              <a:rPr lang="it-IT" sz="2000" dirty="0" smtClean="0"/>
              <a:t>A questo scopo sono stati creati e finanziati i programmi </a:t>
            </a:r>
            <a:r>
              <a:rPr lang="it-IT" sz="2000" b="1" dirty="0" smtClean="0">
                <a:solidFill>
                  <a:srgbClr val="FF0000"/>
                </a:solidFill>
              </a:rPr>
              <a:t>SER</a:t>
            </a:r>
            <a:r>
              <a:rPr lang="it-IT" sz="2000" dirty="0" smtClean="0"/>
              <a:t> (Spazio Europeo per la Ricerca) e i </a:t>
            </a:r>
            <a:r>
              <a:rPr lang="it-IT" sz="2000" b="1" dirty="0" smtClean="0">
                <a:solidFill>
                  <a:srgbClr val="FF0000"/>
                </a:solidFill>
              </a:rPr>
              <a:t>CRS</a:t>
            </a:r>
            <a:r>
              <a:rPr lang="it-IT" sz="2000" dirty="0" smtClean="0"/>
              <a:t> (Centri di Ricerca Comune) per integrare i programmi di ricerca degli Stati membri.</a:t>
            </a:r>
            <a:endParaRPr lang="it-IT"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59</a:t>
            </a:fld>
            <a:endParaRPr lang="it-IT"/>
          </a:p>
        </p:txBody>
      </p:sp>
      <p:sp>
        <p:nvSpPr>
          <p:cNvPr id="125954" name="Rectangle 2"/>
          <p:cNvSpPr>
            <a:spLocks noGrp="1" noChangeArrowheads="1"/>
          </p:cNvSpPr>
          <p:nvPr>
            <p:ph type="title"/>
          </p:nvPr>
        </p:nvSpPr>
        <p:spPr>
          <a:ln/>
        </p:spPr>
        <p:txBody>
          <a:bodyPr/>
          <a:lstStyle/>
          <a:p>
            <a:pPr algn="r"/>
            <a:r>
              <a:rPr lang="it-IT" sz="3200" dirty="0" smtClean="0"/>
              <a:t>LA COOPERAZIONE INTERNAZIONALE</a:t>
            </a:r>
            <a:endParaRPr lang="it-IT" sz="3200"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539552" y="1412776"/>
            <a:ext cx="7993062" cy="4557274"/>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dirty="0" smtClean="0"/>
              <a:t>La UE è la 1° potenza commerciale del mondo.</a:t>
            </a:r>
          </a:p>
          <a:p>
            <a:pPr algn="l">
              <a:spcBef>
                <a:spcPct val="50000"/>
              </a:spcBef>
            </a:pPr>
            <a:r>
              <a:rPr lang="it-IT" sz="2000" dirty="0" smtClean="0"/>
              <a:t>La UE inoltre attua varie iniziative per finanziare lo sviluppo di molti Paesi, stanziando più della metà dei soldi spesi nel mondo per aiutare i Paesi poveri.</a:t>
            </a:r>
          </a:p>
          <a:p>
            <a:pPr algn="l">
              <a:spcBef>
                <a:spcPct val="50000"/>
              </a:spcBef>
            </a:pPr>
            <a:r>
              <a:rPr lang="it-IT" sz="2000" dirty="0" smtClean="0"/>
              <a:t>La UE interviene nel Mediterraneo meridionale e in Africa, essendo aree limitrofe al contesto europeo.</a:t>
            </a:r>
          </a:p>
          <a:p>
            <a:pPr algn="l">
              <a:spcBef>
                <a:spcPct val="50000"/>
              </a:spcBef>
            </a:pPr>
            <a:r>
              <a:rPr lang="it-IT" sz="2000" dirty="0" smtClean="0"/>
              <a:t>Inoltre, la UE finanzia progetti con Paesi ACP e dell’area </a:t>
            </a:r>
            <a:r>
              <a:rPr lang="it-IT" sz="2000" dirty="0" err="1" smtClean="0"/>
              <a:t>Mercosur</a:t>
            </a:r>
            <a:r>
              <a:rPr lang="it-IT" sz="2000" dirty="0" smtClean="0"/>
              <a:t>:</a:t>
            </a:r>
          </a:p>
          <a:p>
            <a:pPr algn="l">
              <a:spcBef>
                <a:spcPct val="50000"/>
              </a:spcBef>
              <a:buFontTx/>
              <a:buChar char="-"/>
            </a:pPr>
            <a:r>
              <a:rPr lang="it-IT" sz="2000" dirty="0" smtClean="0"/>
              <a:t> </a:t>
            </a:r>
            <a:r>
              <a:rPr lang="it-IT" sz="2000" b="1" dirty="0" smtClean="0">
                <a:solidFill>
                  <a:srgbClr val="FF0000"/>
                </a:solidFill>
              </a:rPr>
              <a:t>ACP</a:t>
            </a:r>
            <a:r>
              <a:rPr lang="it-IT" sz="2000" dirty="0" smtClean="0"/>
              <a:t>: sono 71 paesi dell’Asia, Caraibi e Pacifico, che hanno firmato con la UE la Convenzione di </a:t>
            </a:r>
            <a:r>
              <a:rPr lang="it-IT" sz="2000" dirty="0" err="1" smtClean="0"/>
              <a:t>Lomè</a:t>
            </a:r>
            <a:endParaRPr lang="it-IT" sz="2000" dirty="0" smtClean="0"/>
          </a:p>
          <a:p>
            <a:pPr algn="l">
              <a:spcBef>
                <a:spcPct val="50000"/>
              </a:spcBef>
              <a:buFontTx/>
              <a:buChar char="-"/>
            </a:pPr>
            <a:r>
              <a:rPr lang="it-IT" sz="2000" dirty="0" smtClean="0"/>
              <a:t> </a:t>
            </a:r>
            <a:r>
              <a:rPr lang="it-IT" sz="2000" b="1" dirty="0" smtClean="0">
                <a:solidFill>
                  <a:srgbClr val="FF0000"/>
                </a:solidFill>
              </a:rPr>
              <a:t>MERCOSUR</a:t>
            </a:r>
            <a:r>
              <a:rPr lang="it-IT" sz="2000" dirty="0" smtClean="0"/>
              <a:t>: Mercato Comune del </a:t>
            </a:r>
            <a:r>
              <a:rPr lang="it-IT" sz="2000" dirty="0" err="1" smtClean="0"/>
              <a:t>Sur</a:t>
            </a:r>
            <a:r>
              <a:rPr lang="it-IT" sz="2000" dirty="0" smtClean="0"/>
              <a:t>, accordo con Argentina, Brasile, Paraguay e Uruguay, con membri associati Cile e Bolivia (accordo varato nel 1991) </a:t>
            </a:r>
            <a:endParaRPr lang="it-IT"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0"/>
          </p:nvPr>
        </p:nvSpPr>
        <p:spPr/>
        <p:txBody>
          <a:bodyPr/>
          <a:lstStyle/>
          <a:p>
            <a:fld id="{0F5FDD4F-96F0-4432-AF56-5A0C587B41EA}" type="slidenum">
              <a:rPr lang="it-IT"/>
              <a:pPr/>
              <a:t>6</a:t>
            </a:fld>
            <a:endParaRPr lang="it-IT"/>
          </a:p>
        </p:txBody>
      </p:sp>
      <p:sp>
        <p:nvSpPr>
          <p:cNvPr id="18434" name="Rectangle 2"/>
          <p:cNvSpPr>
            <a:spLocks noGrp="1" noChangeArrowheads="1"/>
          </p:cNvSpPr>
          <p:nvPr>
            <p:ph type="title"/>
          </p:nvPr>
        </p:nvSpPr>
        <p:spPr>
          <a:ln/>
        </p:spPr>
        <p:txBody>
          <a:bodyPr/>
          <a:lstStyle/>
          <a:p>
            <a:pPr algn="r"/>
            <a:r>
              <a:rPr lang="it-IT"/>
              <a:t>CECA</a:t>
            </a:r>
          </a:p>
        </p:txBody>
      </p:sp>
      <p:sp>
        <p:nvSpPr>
          <p:cNvPr id="18435" name="Text Box 3"/>
          <p:cNvSpPr txBox="1">
            <a:spLocks noChangeArrowheads="1"/>
          </p:cNvSpPr>
          <p:nvPr/>
        </p:nvSpPr>
        <p:spPr bwMode="auto">
          <a:xfrm>
            <a:off x="539750" y="1773239"/>
            <a:ext cx="3024138" cy="3757055"/>
          </a:xfrm>
          <a:prstGeom prst="rect">
            <a:avLst/>
          </a:prstGeom>
          <a:noFill/>
          <a:ln w="12700">
            <a:solidFill>
              <a:srgbClr val="0099CC"/>
            </a:solidFill>
            <a:miter lim="800000"/>
            <a:headEnd/>
            <a:tailEnd/>
          </a:ln>
          <a:effectLst/>
        </p:spPr>
        <p:txBody>
          <a:bodyPr wrap="square" lIns="90000" tIns="46800" rIns="90000" bIns="46800">
            <a:spAutoFit/>
          </a:bodyPr>
          <a:lstStyle/>
          <a:p>
            <a:pPr algn="l">
              <a:spcBef>
                <a:spcPct val="50000"/>
              </a:spcBef>
            </a:pPr>
            <a:r>
              <a:rPr lang="it-IT" sz="2800" dirty="0"/>
              <a:t>Italia</a:t>
            </a:r>
          </a:p>
          <a:p>
            <a:pPr algn="l">
              <a:spcBef>
                <a:spcPct val="50000"/>
              </a:spcBef>
            </a:pPr>
            <a:r>
              <a:rPr lang="it-IT" sz="2800" dirty="0"/>
              <a:t>Francia</a:t>
            </a:r>
          </a:p>
          <a:p>
            <a:pPr algn="l">
              <a:spcBef>
                <a:spcPct val="50000"/>
              </a:spcBef>
            </a:pPr>
            <a:r>
              <a:rPr lang="it-IT" sz="2800" dirty="0"/>
              <a:t>Belgio</a:t>
            </a:r>
          </a:p>
          <a:p>
            <a:pPr algn="l">
              <a:spcBef>
                <a:spcPct val="50000"/>
              </a:spcBef>
            </a:pPr>
            <a:r>
              <a:rPr lang="it-IT" sz="2800" dirty="0" smtClean="0"/>
              <a:t>Germania ovest</a:t>
            </a:r>
            <a:endParaRPr lang="it-IT" sz="2800" dirty="0"/>
          </a:p>
          <a:p>
            <a:pPr algn="l">
              <a:spcBef>
                <a:spcPct val="50000"/>
              </a:spcBef>
            </a:pPr>
            <a:r>
              <a:rPr lang="it-IT" sz="2800" dirty="0"/>
              <a:t>Lussemburgo</a:t>
            </a:r>
          </a:p>
          <a:p>
            <a:pPr algn="l">
              <a:spcBef>
                <a:spcPct val="50000"/>
              </a:spcBef>
            </a:pPr>
            <a:r>
              <a:rPr lang="it-IT" sz="2800" dirty="0" smtClean="0"/>
              <a:t>Paesi Bassi</a:t>
            </a:r>
            <a:endParaRPr lang="it-IT" dirty="0"/>
          </a:p>
        </p:txBody>
      </p:sp>
      <p:sp>
        <p:nvSpPr>
          <p:cNvPr id="18439" name="Text Box 7"/>
          <p:cNvSpPr txBox="1">
            <a:spLocks noChangeArrowheads="1"/>
          </p:cNvSpPr>
          <p:nvPr/>
        </p:nvSpPr>
        <p:spPr bwMode="auto">
          <a:xfrm>
            <a:off x="468313" y="5546725"/>
            <a:ext cx="2520950" cy="1311275"/>
          </a:xfrm>
          <a:prstGeom prst="rect">
            <a:avLst/>
          </a:prstGeom>
          <a:noFill/>
          <a:ln w="63500">
            <a:noFill/>
            <a:miter lim="800000"/>
            <a:headEnd/>
            <a:tailEnd/>
          </a:ln>
          <a:effectLst/>
        </p:spPr>
        <p:txBody>
          <a:bodyPr lIns="90000" tIns="46800" rIns="90000" bIns="46800">
            <a:spAutoFit/>
          </a:bodyPr>
          <a:lstStyle/>
          <a:p>
            <a:pPr>
              <a:spcBef>
                <a:spcPct val="50000"/>
              </a:spcBef>
            </a:pPr>
            <a:r>
              <a:rPr lang="it-IT" sz="8000">
                <a:solidFill>
                  <a:srgbClr val="93D5F9"/>
                </a:solidFill>
              </a:rPr>
              <a:t>6</a:t>
            </a:r>
          </a:p>
        </p:txBody>
      </p:sp>
      <p:sp>
        <p:nvSpPr>
          <p:cNvPr id="18440" name="Text Box 8"/>
          <p:cNvSpPr txBox="1">
            <a:spLocks noChangeArrowheads="1"/>
          </p:cNvSpPr>
          <p:nvPr/>
        </p:nvSpPr>
        <p:spPr bwMode="auto">
          <a:xfrm>
            <a:off x="3851275" y="1484313"/>
            <a:ext cx="4897438" cy="1554162"/>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Libero scambio e cooperazione nel mercato carbosiderurgico</a:t>
            </a:r>
          </a:p>
        </p:txBody>
      </p:sp>
      <p:sp>
        <p:nvSpPr>
          <p:cNvPr id="18441" name="Line 9"/>
          <p:cNvSpPr>
            <a:spLocks noChangeShapeType="1"/>
          </p:cNvSpPr>
          <p:nvPr/>
        </p:nvSpPr>
        <p:spPr bwMode="auto">
          <a:xfrm>
            <a:off x="5940425" y="3213100"/>
            <a:ext cx="0" cy="647700"/>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18442" name="Text Box 10"/>
          <p:cNvSpPr txBox="1">
            <a:spLocks noChangeArrowheads="1"/>
          </p:cNvSpPr>
          <p:nvPr/>
        </p:nvSpPr>
        <p:spPr bwMode="auto">
          <a:xfrm>
            <a:off x="3635375" y="4005263"/>
            <a:ext cx="5113338" cy="204152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approvvigionamento e sfruttamento delle risorse da parte di tutti gli stati membri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BAB6444B-76F5-416B-8F09-4D5EE0C9A7E9}" type="slidenum">
              <a:rPr lang="it-IT"/>
              <a:pPr/>
              <a:t>60</a:t>
            </a:fld>
            <a:endParaRPr lang="it-IT"/>
          </a:p>
        </p:txBody>
      </p:sp>
      <p:sp>
        <p:nvSpPr>
          <p:cNvPr id="125954" name="Rectangle 2"/>
          <p:cNvSpPr>
            <a:spLocks noGrp="1" noChangeArrowheads="1"/>
          </p:cNvSpPr>
          <p:nvPr>
            <p:ph type="title"/>
          </p:nvPr>
        </p:nvSpPr>
        <p:spPr>
          <a:ln/>
        </p:spPr>
        <p:txBody>
          <a:bodyPr/>
          <a:lstStyle/>
          <a:p>
            <a:pPr algn="r"/>
            <a:r>
              <a:rPr lang="it-IT" sz="3200" dirty="0" smtClean="0"/>
              <a:t>ECOLABEL – un fiore per l’ambiente</a:t>
            </a:r>
            <a:endParaRPr lang="it-IT" sz="3200" dirty="0"/>
          </a:p>
        </p:txBody>
      </p:sp>
      <p:sp>
        <p:nvSpPr>
          <p:cNvPr id="125956" name="Line 4"/>
          <p:cNvSpPr>
            <a:spLocks noChangeShapeType="1"/>
          </p:cNvSpPr>
          <p:nvPr/>
        </p:nvSpPr>
        <p:spPr bwMode="auto">
          <a:xfrm>
            <a:off x="5435600" y="3213100"/>
            <a:ext cx="0" cy="720725"/>
          </a:xfrm>
          <a:prstGeom prst="line">
            <a:avLst/>
          </a:prstGeom>
          <a:noFill/>
          <a:ln w="63500">
            <a:noFill/>
            <a:round/>
            <a:headEnd/>
            <a:tailEnd type="triangle" w="med" len="med"/>
          </a:ln>
          <a:effectLst/>
        </p:spPr>
        <p:txBody>
          <a:bodyPr lIns="90000" tIns="46800" rIns="90000" bIns="46800">
            <a:spAutoFit/>
          </a:bodyPr>
          <a:lstStyle/>
          <a:p>
            <a:endParaRPr lang="it-IT"/>
          </a:p>
        </p:txBody>
      </p:sp>
      <p:sp>
        <p:nvSpPr>
          <p:cNvPr id="125957" name="Text Box 5"/>
          <p:cNvSpPr txBox="1">
            <a:spLocks noChangeArrowheads="1"/>
          </p:cNvSpPr>
          <p:nvPr/>
        </p:nvSpPr>
        <p:spPr bwMode="auto">
          <a:xfrm>
            <a:off x="539552" y="1412776"/>
            <a:ext cx="7993062" cy="3787833"/>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sz="2000" dirty="0" smtClean="0"/>
              <a:t>Un fiore con 12 petali e ilo simbolo dell’euro è un marchio che contrassegna i prodotti i </a:t>
            </a:r>
            <a:r>
              <a:rPr lang="it-IT" sz="2000" dirty="0" err="1" smtClean="0"/>
              <a:t>i</a:t>
            </a:r>
            <a:r>
              <a:rPr lang="it-IT" sz="2000" dirty="0" smtClean="0"/>
              <a:t> </a:t>
            </a:r>
            <a:r>
              <a:rPr lang="it-IT" sz="2000" b="1" dirty="0" smtClean="0">
                <a:solidFill>
                  <a:srgbClr val="FF0000"/>
                </a:solidFill>
              </a:rPr>
              <a:t>servizi di eccellenza ecologica</a:t>
            </a:r>
            <a:r>
              <a:rPr lang="it-IT" sz="2000" dirty="0" smtClean="0"/>
              <a:t>.</a:t>
            </a:r>
          </a:p>
          <a:p>
            <a:pPr algn="l">
              <a:spcBef>
                <a:spcPct val="50000"/>
              </a:spcBef>
            </a:pPr>
            <a:r>
              <a:rPr lang="it-IT" sz="2000" dirty="0" smtClean="0"/>
              <a:t>Il marchio </a:t>
            </a:r>
            <a:r>
              <a:rPr lang="it-IT" sz="2000" dirty="0" err="1" smtClean="0"/>
              <a:t>Ecolabel</a:t>
            </a:r>
            <a:r>
              <a:rPr lang="it-IT" sz="2000" dirty="0" smtClean="0"/>
              <a:t> fu introdotto nel 1992 per aiutare i consumatori a riconoscere i prodotti a ridotto impatto ambientale, </a:t>
            </a:r>
          </a:p>
          <a:p>
            <a:pPr algn="l">
              <a:spcBef>
                <a:spcPct val="50000"/>
              </a:spcBef>
            </a:pPr>
            <a:r>
              <a:rPr lang="it-IT" sz="2000" dirty="0" smtClean="0"/>
              <a:t>dall’estrazione, alla produzione, alla distribuzione, </a:t>
            </a:r>
          </a:p>
          <a:p>
            <a:pPr algn="l">
              <a:spcBef>
                <a:spcPct val="50000"/>
              </a:spcBef>
            </a:pPr>
            <a:r>
              <a:rPr lang="it-IT" sz="2000" dirty="0" smtClean="0"/>
              <a:t>fino allo smaltimento.</a:t>
            </a:r>
          </a:p>
          <a:p>
            <a:pPr algn="l">
              <a:spcBef>
                <a:spcPct val="50000"/>
              </a:spcBef>
            </a:pPr>
            <a:r>
              <a:rPr lang="it-IT" sz="2000" dirty="0" smtClean="0"/>
              <a:t>Negli anni i prodotti </a:t>
            </a:r>
            <a:r>
              <a:rPr lang="it-IT" sz="2000" dirty="0" err="1" smtClean="0"/>
              <a:t>Ecolabel</a:t>
            </a:r>
            <a:r>
              <a:rPr lang="it-IT" sz="2000" dirty="0" smtClean="0"/>
              <a:t> sono aumentati: </a:t>
            </a:r>
          </a:p>
          <a:p>
            <a:pPr algn="l">
              <a:spcBef>
                <a:spcPct val="50000"/>
              </a:spcBef>
            </a:pPr>
            <a:r>
              <a:rPr lang="it-IT" sz="2000" dirty="0" smtClean="0"/>
              <a:t>nel 2011 con tale marchio erano 1300, </a:t>
            </a:r>
          </a:p>
          <a:p>
            <a:pPr algn="l">
              <a:spcBef>
                <a:spcPct val="50000"/>
              </a:spcBef>
            </a:pPr>
            <a:r>
              <a:rPr lang="it-IT" sz="2000" dirty="0" smtClean="0"/>
              <a:t>oggi sono più di 17000.</a:t>
            </a:r>
            <a:endParaRPr lang="it-IT" sz="2800" dirty="0"/>
          </a:p>
        </p:txBody>
      </p:sp>
      <p:pic>
        <p:nvPicPr>
          <p:cNvPr id="1026" name="Picture 2"/>
          <p:cNvPicPr>
            <a:picLocks noChangeAspect="1" noChangeArrowheads="1"/>
          </p:cNvPicPr>
          <p:nvPr/>
        </p:nvPicPr>
        <p:blipFill>
          <a:blip r:embed="rId3" cstate="print"/>
          <a:srcRect/>
          <a:stretch>
            <a:fillRect/>
          </a:stretch>
        </p:blipFill>
        <p:spPr bwMode="auto">
          <a:xfrm>
            <a:off x="6300192" y="2924944"/>
            <a:ext cx="2088232" cy="316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p>
            <a:fld id="{61CBFC9C-0D1D-47DB-A121-A1D5C58589E8}" type="slidenum">
              <a:rPr lang="it-IT"/>
              <a:pPr/>
              <a:t>7</a:t>
            </a:fld>
            <a:endParaRPr lang="it-IT"/>
          </a:p>
        </p:txBody>
      </p:sp>
      <p:sp>
        <p:nvSpPr>
          <p:cNvPr id="19458" name="Rectangle 2"/>
          <p:cNvSpPr>
            <a:spLocks noGrp="1" noChangeArrowheads="1"/>
          </p:cNvSpPr>
          <p:nvPr>
            <p:ph type="title"/>
          </p:nvPr>
        </p:nvSpPr>
        <p:spPr>
          <a:ln/>
        </p:spPr>
        <p:txBody>
          <a:bodyPr/>
          <a:lstStyle/>
          <a:p>
            <a:pPr algn="r"/>
            <a:r>
              <a:rPr lang="it-IT"/>
              <a:t>TRATTATO DI ROMA</a:t>
            </a:r>
          </a:p>
        </p:txBody>
      </p:sp>
      <p:pic>
        <p:nvPicPr>
          <p:cNvPr id="19460" name="Picture 4" descr="TRATT ROMA"/>
          <p:cNvPicPr>
            <a:picLocks noGrp="1" noChangeAspect="1" noChangeArrowheads="1"/>
          </p:cNvPicPr>
          <p:nvPr>
            <p:ph idx="1"/>
          </p:nvPr>
        </p:nvPicPr>
        <p:blipFill>
          <a:blip r:embed="rId2" cstate="print"/>
          <a:srcRect/>
          <a:stretch>
            <a:fillRect/>
          </a:stretch>
        </p:blipFill>
        <p:spPr>
          <a:xfrm>
            <a:off x="900113" y="1484313"/>
            <a:ext cx="7632700" cy="3487737"/>
          </a:xfrm>
          <a:noFill/>
          <a:ln/>
        </p:spPr>
      </p:pic>
      <p:sp>
        <p:nvSpPr>
          <p:cNvPr id="19462" name="Text Box 6"/>
          <p:cNvSpPr txBox="1">
            <a:spLocks noChangeArrowheads="1"/>
          </p:cNvSpPr>
          <p:nvPr/>
        </p:nvSpPr>
        <p:spPr bwMode="auto">
          <a:xfrm>
            <a:off x="900113" y="5445125"/>
            <a:ext cx="3744912" cy="579438"/>
          </a:xfrm>
          <a:prstGeom prst="rect">
            <a:avLst/>
          </a:prstGeom>
          <a:noFill/>
          <a:ln w="63500">
            <a:noFill/>
            <a:miter lim="800000"/>
            <a:headEnd/>
            <a:tailEnd/>
          </a:ln>
          <a:effectLst/>
        </p:spPr>
        <p:txBody>
          <a:bodyPr lIns="90000" tIns="46800" rIns="90000" bIns="46800">
            <a:spAutoFit/>
          </a:bodyPr>
          <a:lstStyle/>
          <a:p>
            <a:pPr>
              <a:spcBef>
                <a:spcPct val="50000"/>
              </a:spcBef>
            </a:pPr>
            <a:r>
              <a:rPr lang="it-IT">
                <a:solidFill>
                  <a:srgbClr val="003399"/>
                </a:solidFill>
              </a:rPr>
              <a:t>25 MARZO 1957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p>
            <a:fld id="{538D0417-1F89-482D-A438-08E971D978D5}" type="slidenum">
              <a:rPr lang="it-IT"/>
              <a:pPr/>
              <a:t>8</a:t>
            </a:fld>
            <a:endParaRPr lang="it-IT"/>
          </a:p>
        </p:txBody>
      </p:sp>
      <p:sp>
        <p:nvSpPr>
          <p:cNvPr id="27650" name="Rectangle 2"/>
          <p:cNvSpPr>
            <a:spLocks noGrp="1" noChangeArrowheads="1"/>
          </p:cNvSpPr>
          <p:nvPr>
            <p:ph type="title"/>
          </p:nvPr>
        </p:nvSpPr>
        <p:spPr>
          <a:ln/>
        </p:spPr>
        <p:txBody>
          <a:bodyPr/>
          <a:lstStyle/>
          <a:p>
            <a:pPr algn="r"/>
            <a:r>
              <a:rPr lang="it-IT"/>
              <a:t>EUROPA DEI SEI</a:t>
            </a:r>
          </a:p>
        </p:txBody>
      </p:sp>
      <p:pic>
        <p:nvPicPr>
          <p:cNvPr id="27652" name="Picture 4" descr="EURO6"/>
          <p:cNvPicPr>
            <a:picLocks noGrp="1" noChangeAspect="1" noChangeArrowheads="1"/>
          </p:cNvPicPr>
          <p:nvPr>
            <p:ph idx="1"/>
          </p:nvPr>
        </p:nvPicPr>
        <p:blipFill>
          <a:blip r:embed="rId2" cstate="print">
            <a:clrChange>
              <a:clrFrom>
                <a:srgbClr val="E7E2DC"/>
              </a:clrFrom>
              <a:clrTo>
                <a:srgbClr val="E7E2DC">
                  <a:alpha val="0"/>
                </a:srgbClr>
              </a:clrTo>
            </a:clrChange>
            <a:lum bright="6000"/>
          </a:blip>
          <a:srcRect/>
          <a:stretch>
            <a:fillRect/>
          </a:stretch>
        </p:blipFill>
        <p:spPr>
          <a:xfrm>
            <a:off x="1331913" y="1628775"/>
            <a:ext cx="5976937" cy="4552950"/>
          </a:xfrm>
          <a:noFill/>
          <a:ln/>
        </p:spPr>
      </p:pic>
      <p:sp>
        <p:nvSpPr>
          <p:cNvPr id="27654" name="Oval 6"/>
          <p:cNvSpPr>
            <a:spLocks noChangeArrowheads="1"/>
          </p:cNvSpPr>
          <p:nvPr/>
        </p:nvSpPr>
        <p:spPr bwMode="auto">
          <a:xfrm>
            <a:off x="2555875" y="3644900"/>
            <a:ext cx="3816350" cy="2663825"/>
          </a:xfrm>
          <a:prstGeom prst="ellipse">
            <a:avLst/>
          </a:prstGeom>
          <a:noFill/>
          <a:ln w="63500">
            <a:solidFill>
              <a:srgbClr val="FF9900"/>
            </a:solidFill>
            <a:round/>
            <a:headEnd/>
            <a:tailEnd/>
          </a:ln>
          <a:effectLst/>
        </p:spPr>
        <p:txBody>
          <a:bodyPr wrap="none" lIns="90000" tIns="46800" rIns="90000" bIns="46800" anchor="ctr">
            <a:spAutoFit/>
          </a:bodyPr>
          <a:lstStyle/>
          <a:p>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3"/>
          <p:cNvSpPr>
            <a:spLocks noGrp="1"/>
          </p:cNvSpPr>
          <p:nvPr>
            <p:ph type="sldNum" sz="quarter" idx="10"/>
          </p:nvPr>
        </p:nvSpPr>
        <p:spPr/>
        <p:txBody>
          <a:bodyPr/>
          <a:lstStyle/>
          <a:p>
            <a:fld id="{2A229BFC-65D4-4A22-9BD2-29DB7E45EA36}" type="slidenum">
              <a:rPr lang="it-IT"/>
              <a:pPr/>
              <a:t>9</a:t>
            </a:fld>
            <a:endParaRPr lang="it-IT"/>
          </a:p>
        </p:txBody>
      </p:sp>
      <p:sp>
        <p:nvSpPr>
          <p:cNvPr id="21506" name="Rectangle 2"/>
          <p:cNvSpPr>
            <a:spLocks noGrp="1" noChangeArrowheads="1"/>
          </p:cNvSpPr>
          <p:nvPr>
            <p:ph type="title"/>
          </p:nvPr>
        </p:nvSpPr>
        <p:spPr>
          <a:ln/>
        </p:spPr>
        <p:txBody>
          <a:bodyPr/>
          <a:lstStyle/>
          <a:p>
            <a:pPr algn="r"/>
            <a:r>
              <a:rPr lang="it-IT"/>
              <a:t>TRATTATO DI ROMA</a:t>
            </a:r>
          </a:p>
        </p:txBody>
      </p:sp>
      <p:sp>
        <p:nvSpPr>
          <p:cNvPr id="21508" name="Text Box 4"/>
          <p:cNvSpPr txBox="1">
            <a:spLocks noChangeArrowheads="1"/>
          </p:cNvSpPr>
          <p:nvPr/>
        </p:nvSpPr>
        <p:spPr bwMode="auto">
          <a:xfrm>
            <a:off x="539750" y="1773238"/>
            <a:ext cx="2880122" cy="3757055"/>
          </a:xfrm>
          <a:prstGeom prst="rect">
            <a:avLst/>
          </a:prstGeom>
          <a:noFill/>
          <a:ln w="12700">
            <a:solidFill>
              <a:srgbClr val="0099CC"/>
            </a:solidFill>
            <a:miter lim="800000"/>
            <a:headEnd/>
            <a:tailEnd/>
          </a:ln>
          <a:effectLst/>
        </p:spPr>
        <p:txBody>
          <a:bodyPr wrap="square" lIns="90000" tIns="46800" rIns="90000" bIns="46800">
            <a:spAutoFit/>
          </a:bodyPr>
          <a:lstStyle/>
          <a:p>
            <a:pPr algn="l">
              <a:spcBef>
                <a:spcPct val="50000"/>
              </a:spcBef>
            </a:pPr>
            <a:r>
              <a:rPr lang="it-IT" sz="2800" dirty="0"/>
              <a:t>Italia</a:t>
            </a:r>
          </a:p>
          <a:p>
            <a:pPr algn="l">
              <a:spcBef>
                <a:spcPct val="50000"/>
              </a:spcBef>
            </a:pPr>
            <a:r>
              <a:rPr lang="it-IT" sz="2800" dirty="0"/>
              <a:t>Francia</a:t>
            </a:r>
          </a:p>
          <a:p>
            <a:pPr algn="l">
              <a:spcBef>
                <a:spcPct val="50000"/>
              </a:spcBef>
            </a:pPr>
            <a:r>
              <a:rPr lang="it-IT" sz="2800" dirty="0"/>
              <a:t>Belgio</a:t>
            </a:r>
          </a:p>
          <a:p>
            <a:pPr algn="l">
              <a:spcBef>
                <a:spcPct val="50000"/>
              </a:spcBef>
            </a:pPr>
            <a:r>
              <a:rPr lang="it-IT" sz="2800" dirty="0" smtClean="0"/>
              <a:t>Germania ovest</a:t>
            </a:r>
            <a:endParaRPr lang="it-IT" sz="2800" dirty="0"/>
          </a:p>
          <a:p>
            <a:pPr algn="l">
              <a:spcBef>
                <a:spcPct val="50000"/>
              </a:spcBef>
            </a:pPr>
            <a:r>
              <a:rPr lang="it-IT" sz="2800" dirty="0"/>
              <a:t>Lussemburgo</a:t>
            </a:r>
          </a:p>
          <a:p>
            <a:pPr algn="l">
              <a:spcBef>
                <a:spcPct val="50000"/>
              </a:spcBef>
            </a:pPr>
            <a:r>
              <a:rPr lang="it-IT" sz="2800" dirty="0" smtClean="0"/>
              <a:t>Paesi Bassi</a:t>
            </a:r>
            <a:endParaRPr lang="it-IT" dirty="0"/>
          </a:p>
        </p:txBody>
      </p:sp>
      <p:sp>
        <p:nvSpPr>
          <p:cNvPr id="21510" name="Text Box 6"/>
          <p:cNvSpPr txBox="1">
            <a:spLocks noChangeArrowheads="1"/>
          </p:cNvSpPr>
          <p:nvPr/>
        </p:nvSpPr>
        <p:spPr bwMode="auto">
          <a:xfrm>
            <a:off x="3708400" y="1557338"/>
            <a:ext cx="4895850" cy="579437"/>
          </a:xfrm>
          <a:prstGeom prst="rect">
            <a:avLst/>
          </a:prstGeom>
          <a:noFill/>
          <a:ln w="63500">
            <a:noFill/>
            <a:miter lim="800000"/>
            <a:headEnd/>
            <a:tailEnd/>
          </a:ln>
          <a:effectLst/>
        </p:spPr>
        <p:txBody>
          <a:bodyPr lIns="90000" tIns="46800" rIns="90000" bIns="46800">
            <a:spAutoFit/>
          </a:bodyPr>
          <a:lstStyle/>
          <a:p>
            <a:pPr>
              <a:spcBef>
                <a:spcPct val="50000"/>
              </a:spcBef>
            </a:pPr>
            <a:r>
              <a:rPr lang="it-IT"/>
              <a:t>istituzione</a:t>
            </a:r>
          </a:p>
        </p:txBody>
      </p:sp>
      <p:sp>
        <p:nvSpPr>
          <p:cNvPr id="21513" name="Text Box 9"/>
          <p:cNvSpPr txBox="1">
            <a:spLocks noChangeArrowheads="1"/>
          </p:cNvSpPr>
          <p:nvPr/>
        </p:nvSpPr>
        <p:spPr bwMode="auto">
          <a:xfrm>
            <a:off x="3563938" y="2852738"/>
            <a:ext cx="2447925" cy="582612"/>
          </a:xfrm>
          <a:prstGeom prst="rect">
            <a:avLst/>
          </a:prstGeom>
          <a:solidFill>
            <a:srgbClr val="93D5F9">
              <a:alpha val="48000"/>
            </a:srgbClr>
          </a:solidFill>
          <a:ln w="3175">
            <a:solidFill>
              <a:srgbClr val="0099CC"/>
            </a:solidFill>
            <a:miter lim="800000"/>
            <a:headEnd/>
            <a:tailEnd/>
          </a:ln>
          <a:effectLst/>
        </p:spPr>
        <p:txBody>
          <a:bodyPr lIns="90000" tIns="46800" rIns="90000" bIns="46800">
            <a:spAutoFit/>
          </a:bodyPr>
          <a:lstStyle/>
          <a:p>
            <a:pPr>
              <a:spcBef>
                <a:spcPct val="50000"/>
              </a:spcBef>
            </a:pPr>
            <a:r>
              <a:rPr lang="it-IT" dirty="0"/>
              <a:t>CEEA</a:t>
            </a:r>
          </a:p>
        </p:txBody>
      </p:sp>
      <p:sp>
        <p:nvSpPr>
          <p:cNvPr id="21514" name="Text Box 10"/>
          <p:cNvSpPr txBox="1">
            <a:spLocks noChangeArrowheads="1"/>
          </p:cNvSpPr>
          <p:nvPr/>
        </p:nvSpPr>
        <p:spPr bwMode="auto">
          <a:xfrm>
            <a:off x="6516688" y="2852738"/>
            <a:ext cx="1871662" cy="463846"/>
          </a:xfrm>
          <a:prstGeom prst="rect">
            <a:avLst/>
          </a:prstGeom>
          <a:solidFill>
            <a:srgbClr val="93D5F9">
              <a:alpha val="48000"/>
            </a:srgbClr>
          </a:solidFill>
          <a:ln w="3175">
            <a:solidFill>
              <a:srgbClr val="0099CC"/>
            </a:solidFill>
            <a:miter lim="800000"/>
            <a:headEnd/>
            <a:tailEnd/>
          </a:ln>
          <a:effectLst/>
        </p:spPr>
        <p:txBody>
          <a:bodyPr lIns="90000" tIns="46800" rIns="90000" bIns="46800">
            <a:spAutoFit/>
          </a:bodyPr>
          <a:lstStyle/>
          <a:p>
            <a:pPr>
              <a:spcBef>
                <a:spcPct val="50000"/>
              </a:spcBef>
            </a:pPr>
            <a:r>
              <a:rPr lang="it-IT" sz="2400" b="1" dirty="0">
                <a:solidFill>
                  <a:srgbClr val="FF0000"/>
                </a:solidFill>
              </a:rPr>
              <a:t>CEE</a:t>
            </a:r>
          </a:p>
        </p:txBody>
      </p:sp>
      <p:sp>
        <p:nvSpPr>
          <p:cNvPr id="21515" name="Text Box 11"/>
          <p:cNvSpPr txBox="1">
            <a:spLocks noChangeArrowheads="1"/>
          </p:cNvSpPr>
          <p:nvPr/>
        </p:nvSpPr>
        <p:spPr bwMode="auto">
          <a:xfrm>
            <a:off x="3563938" y="3573463"/>
            <a:ext cx="2520950" cy="463846"/>
          </a:xfrm>
          <a:prstGeom prst="rect">
            <a:avLst/>
          </a:prstGeom>
          <a:noFill/>
          <a:ln w="63500">
            <a:noFill/>
            <a:miter lim="800000"/>
            <a:headEnd/>
            <a:tailEnd/>
          </a:ln>
          <a:effectLst/>
        </p:spPr>
        <p:txBody>
          <a:bodyPr lIns="90000" tIns="46800" rIns="90000" bIns="46800">
            <a:spAutoFit/>
          </a:bodyPr>
          <a:lstStyle/>
          <a:p>
            <a:pPr>
              <a:spcBef>
                <a:spcPct val="50000"/>
              </a:spcBef>
            </a:pPr>
            <a:r>
              <a:rPr lang="it-IT" sz="2400" b="1" dirty="0">
                <a:solidFill>
                  <a:srgbClr val="FF0000"/>
                </a:solidFill>
              </a:rPr>
              <a:t>EURATOM</a:t>
            </a:r>
          </a:p>
        </p:txBody>
      </p:sp>
      <p:sp>
        <p:nvSpPr>
          <p:cNvPr id="21516" name="Text Box 12"/>
          <p:cNvSpPr txBox="1">
            <a:spLocks noChangeArrowheads="1"/>
          </p:cNvSpPr>
          <p:nvPr/>
        </p:nvSpPr>
        <p:spPr bwMode="auto">
          <a:xfrm>
            <a:off x="3635375" y="4076700"/>
            <a:ext cx="2449513" cy="2041525"/>
          </a:xfrm>
          <a:prstGeom prst="rect">
            <a:avLst/>
          </a:prstGeom>
          <a:noFill/>
          <a:ln w="63500">
            <a:noFill/>
            <a:miter lim="800000"/>
            <a:headEnd/>
            <a:tailEnd/>
          </a:ln>
          <a:effectLst/>
        </p:spPr>
        <p:txBody>
          <a:bodyPr lIns="90000" tIns="46800" rIns="90000" bIns="46800">
            <a:spAutoFit/>
          </a:bodyPr>
          <a:lstStyle/>
          <a:p>
            <a:pPr algn="l">
              <a:spcBef>
                <a:spcPct val="50000"/>
              </a:spcBef>
            </a:pPr>
            <a:r>
              <a:rPr lang="it-IT"/>
              <a:t>Comunità europea dell’energia atomica</a:t>
            </a:r>
          </a:p>
        </p:txBody>
      </p:sp>
      <p:sp>
        <p:nvSpPr>
          <p:cNvPr id="21517" name="Text Box 13"/>
          <p:cNvSpPr txBox="1">
            <a:spLocks noChangeArrowheads="1"/>
          </p:cNvSpPr>
          <p:nvPr/>
        </p:nvSpPr>
        <p:spPr bwMode="auto">
          <a:xfrm>
            <a:off x="6300788" y="4076700"/>
            <a:ext cx="2449512" cy="1566863"/>
          </a:xfrm>
          <a:prstGeom prst="rect">
            <a:avLst/>
          </a:prstGeom>
          <a:noFill/>
          <a:ln w="12700">
            <a:solidFill>
              <a:srgbClr val="0099CC"/>
            </a:solidFill>
            <a:miter lim="800000"/>
            <a:headEnd/>
            <a:tailEnd/>
          </a:ln>
          <a:effectLst/>
        </p:spPr>
        <p:txBody>
          <a:bodyPr lIns="90000" tIns="46800" rIns="90000" bIns="46800">
            <a:spAutoFit/>
          </a:bodyPr>
          <a:lstStyle/>
          <a:p>
            <a:pPr algn="l">
              <a:spcBef>
                <a:spcPct val="50000"/>
              </a:spcBef>
            </a:pPr>
            <a:r>
              <a:rPr lang="it-IT"/>
              <a:t>Comunità economica europea</a:t>
            </a:r>
          </a:p>
        </p:txBody>
      </p:sp>
      <p:sp>
        <p:nvSpPr>
          <p:cNvPr id="21518" name="Line 14"/>
          <p:cNvSpPr>
            <a:spLocks noChangeShapeType="1"/>
          </p:cNvSpPr>
          <p:nvPr/>
        </p:nvSpPr>
        <p:spPr bwMode="auto">
          <a:xfrm flipH="1">
            <a:off x="5364163" y="2349500"/>
            <a:ext cx="287337" cy="287338"/>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21519" name="Line 15"/>
          <p:cNvSpPr>
            <a:spLocks noChangeShapeType="1"/>
          </p:cNvSpPr>
          <p:nvPr/>
        </p:nvSpPr>
        <p:spPr bwMode="auto">
          <a:xfrm>
            <a:off x="6588125" y="2349500"/>
            <a:ext cx="215900" cy="287338"/>
          </a:xfrm>
          <a:prstGeom prst="line">
            <a:avLst/>
          </a:prstGeom>
          <a:noFill/>
          <a:ln w="63500">
            <a:solidFill>
              <a:srgbClr val="0099CC"/>
            </a:solidFill>
            <a:round/>
            <a:headEnd/>
            <a:tailEnd type="triangle" w="med" len="med"/>
          </a:ln>
          <a:effectLst/>
        </p:spPr>
        <p:txBody>
          <a:bodyPr lIns="90000" tIns="46800" rIns="90000" bIns="46800">
            <a:spAutoFit/>
          </a:bodyPr>
          <a:lstStyle/>
          <a:p>
            <a:endParaRPr lang="it-IT"/>
          </a:p>
        </p:txBody>
      </p:sp>
      <p:sp>
        <p:nvSpPr>
          <p:cNvPr id="21520" name="Text Box 16"/>
          <p:cNvSpPr txBox="1">
            <a:spLocks noChangeArrowheads="1"/>
          </p:cNvSpPr>
          <p:nvPr/>
        </p:nvSpPr>
        <p:spPr bwMode="auto">
          <a:xfrm>
            <a:off x="468313" y="5546725"/>
            <a:ext cx="2520950" cy="1311275"/>
          </a:xfrm>
          <a:prstGeom prst="rect">
            <a:avLst/>
          </a:prstGeom>
          <a:noFill/>
          <a:ln w="63500">
            <a:noFill/>
            <a:miter lim="800000"/>
            <a:headEnd/>
            <a:tailEnd/>
          </a:ln>
          <a:effectLst/>
        </p:spPr>
        <p:txBody>
          <a:bodyPr lIns="90000" tIns="46800" rIns="90000" bIns="46800">
            <a:spAutoFit/>
          </a:bodyPr>
          <a:lstStyle/>
          <a:p>
            <a:pPr>
              <a:spcBef>
                <a:spcPct val="50000"/>
              </a:spcBef>
            </a:pPr>
            <a:r>
              <a:rPr lang="it-IT" sz="8000">
                <a:solidFill>
                  <a:srgbClr val="93D5F9"/>
                </a:solidFill>
              </a:rPr>
              <a:t>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nee azzurre">
  <a:themeElements>
    <a:clrScheme name="linee azzurre 9">
      <a:dk1>
        <a:srgbClr val="000000"/>
      </a:dk1>
      <a:lt1>
        <a:srgbClr val="FFFFFF"/>
      </a:lt1>
      <a:dk2>
        <a:srgbClr val="999900"/>
      </a:dk2>
      <a:lt2>
        <a:srgbClr val="0066CC"/>
      </a:lt2>
      <a:accent1>
        <a:srgbClr val="99CC00"/>
      </a:accent1>
      <a:accent2>
        <a:srgbClr val="0099FF"/>
      </a:accent2>
      <a:accent3>
        <a:srgbClr val="FFFFFF"/>
      </a:accent3>
      <a:accent4>
        <a:srgbClr val="000000"/>
      </a:accent4>
      <a:accent5>
        <a:srgbClr val="CAE2AA"/>
      </a:accent5>
      <a:accent6>
        <a:srgbClr val="008AE7"/>
      </a:accent6>
      <a:hlink>
        <a:srgbClr val="FFCC00"/>
      </a:hlink>
      <a:folHlink>
        <a:srgbClr val="CC9900"/>
      </a:folHlink>
    </a:clrScheme>
    <a:fontScheme name="linee azzur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3D5F9">
            <a:alpha val="48000"/>
          </a:srgbClr>
        </a:solidFill>
        <a:ln w="635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3D5F9">
            <a:alpha val="48000"/>
          </a:srgbClr>
        </a:solidFill>
        <a:ln w="635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Arial" charset="0"/>
          </a:defRPr>
        </a:defPPr>
      </a:lstStyle>
    </a:lnDef>
  </a:objectDefaults>
  <a:extraClrSchemeLst>
    <a:extraClrScheme>
      <a:clrScheme name="linee azzurr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inee azzurr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nee azzurr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inee azzurr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inee azzurr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nee azzurr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inee azzurr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inee azzurr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inee azzurre 9">
        <a:dk1>
          <a:srgbClr val="000000"/>
        </a:dk1>
        <a:lt1>
          <a:srgbClr val="FFFFFF"/>
        </a:lt1>
        <a:dk2>
          <a:srgbClr val="999900"/>
        </a:dk2>
        <a:lt2>
          <a:srgbClr val="0066CC"/>
        </a:lt2>
        <a:accent1>
          <a:srgbClr val="99CC00"/>
        </a:accent1>
        <a:accent2>
          <a:srgbClr val="0099FF"/>
        </a:accent2>
        <a:accent3>
          <a:srgbClr val="FFFFFF"/>
        </a:accent3>
        <a:accent4>
          <a:srgbClr val="000000"/>
        </a:accent4>
        <a:accent5>
          <a:srgbClr val="CAE2AA"/>
        </a:accent5>
        <a:accent6>
          <a:srgbClr val="008AE7"/>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1405</TotalTime>
  <Words>5627</Words>
  <Application>Microsoft Office PowerPoint</Application>
  <PresentationFormat>Presentazione su schermo (4:3)</PresentationFormat>
  <Paragraphs>567</Paragraphs>
  <Slides>60</Slides>
  <Notes>48</Notes>
  <HiddenSlides>0</HiddenSlides>
  <MMClips>0</MMClips>
  <ScaleCrop>false</ScaleCrop>
  <HeadingPairs>
    <vt:vector size="4" baseType="variant">
      <vt:variant>
        <vt:lpstr>Tema</vt:lpstr>
      </vt:variant>
      <vt:variant>
        <vt:i4>1</vt:i4>
      </vt:variant>
      <vt:variant>
        <vt:lpstr>Titoli diapositive</vt:lpstr>
      </vt:variant>
      <vt:variant>
        <vt:i4>60</vt:i4>
      </vt:variant>
    </vt:vector>
  </HeadingPairs>
  <TitlesOfParts>
    <vt:vector size="61" baseType="lpstr">
      <vt:lpstr>linee azzurre</vt:lpstr>
      <vt:lpstr>L’UNIONE EUROPEA</vt:lpstr>
      <vt:lpstr>INTEGRAZIONE EUROPEA</vt:lpstr>
      <vt:lpstr>MOTIVI</vt:lpstr>
      <vt:lpstr>MOTIVI</vt:lpstr>
      <vt:lpstr>CECA</vt:lpstr>
      <vt:lpstr>CECA</vt:lpstr>
      <vt:lpstr>TRATTATO DI ROMA</vt:lpstr>
      <vt:lpstr>EUROPA DEI SEI</vt:lpstr>
      <vt:lpstr>TRATTATO DI ROMA</vt:lpstr>
      <vt:lpstr> CEE</vt:lpstr>
      <vt:lpstr>OBIETTIVI  CEE</vt:lpstr>
      <vt:lpstr> PRIME REALIZZAZIONI</vt:lpstr>
      <vt:lpstr>EUROPA DEI NOVE </vt:lpstr>
      <vt:lpstr>PARLAMENTO EUROPEO</vt:lpstr>
      <vt:lpstr>EUROPA DEI DODICI</vt:lpstr>
      <vt:lpstr>ATTO UNICO</vt:lpstr>
      <vt:lpstr>MERCATO UNICO</vt:lpstr>
      <vt:lpstr>TRATTATO DI MAASTRICHT</vt:lpstr>
      <vt:lpstr>TRATTATO DI MAASTRICHT</vt:lpstr>
      <vt:lpstr>TRATTATO DI MAASTRICHT</vt:lpstr>
      <vt:lpstr>TRATTATO DI MAASTRICHT</vt:lpstr>
      <vt:lpstr>EUROPA DEI QUINDICI</vt:lpstr>
      <vt:lpstr>TRATTATO DI AMSTERDAM</vt:lpstr>
      <vt:lpstr>TRATTATO DI AMSTERDAM</vt:lpstr>
      <vt:lpstr>UEM</vt:lpstr>
      <vt:lpstr>TRATTATO DI NIZZA</vt:lpstr>
      <vt:lpstr>TRATTATO DI NIZZA</vt:lpstr>
      <vt:lpstr>CARTA DEI DIRITTI FONDAMENTALI</vt:lpstr>
      <vt:lpstr>EURO IN CIRCOLAZIONE</vt:lpstr>
      <vt:lpstr>LA CONVENZIONE EUROPEA</vt:lpstr>
      <vt:lpstr>TRATTATO DI ATENE</vt:lpstr>
      <vt:lpstr>I NUOVI STATI</vt:lpstr>
      <vt:lpstr>CONFERENZA INTERGOVERNATIVA</vt:lpstr>
      <vt:lpstr>EUROPA A 25</vt:lpstr>
      <vt:lpstr>ELEZIONI PARLAMENTO EUROPEO</vt:lpstr>
      <vt:lpstr>COSTITUZIONE “CONGELATA”</vt:lpstr>
      <vt:lpstr>EUROPA A 27</vt:lpstr>
      <vt:lpstr>EUROPA A 27</vt:lpstr>
      <vt:lpstr>VERSO UN NUOVO TRATTATO</vt:lpstr>
      <vt:lpstr>TRATTATO DI LISBONA </vt:lpstr>
      <vt:lpstr>TRATTATO DI LISBONA</vt:lpstr>
      <vt:lpstr>TRATTATO DI LISBONA</vt:lpstr>
      <vt:lpstr>PATTO DI BILANCIO</vt:lpstr>
      <vt:lpstr>UCRAINA</vt:lpstr>
      <vt:lpstr>LA NUOVA COMMISSIONE</vt:lpstr>
      <vt:lpstr>L’ITALIA</vt:lpstr>
      <vt:lpstr>DATI GENERALI</vt:lpstr>
      <vt:lpstr>IL PARLAMENTO</vt:lpstr>
      <vt:lpstr>IL CONSIGLIO DELLA UE</vt:lpstr>
      <vt:lpstr>LA COMMISSIONE</vt:lpstr>
      <vt:lpstr>LA CORTE DI GIUSTIZIA</vt:lpstr>
      <vt:lpstr>LA CORTE DEI CONTI</vt:lpstr>
      <vt:lpstr>SPAZIO SCHENGEN</vt:lpstr>
      <vt:lpstr>EURO</vt:lpstr>
      <vt:lpstr>BANCA CENTRALE</vt:lpstr>
      <vt:lpstr>SETTORI DI INTERVENTO</vt:lpstr>
      <vt:lpstr>TUTELA DEI CONSUMATORI</vt:lpstr>
      <vt:lpstr>LA RICERCA SCIENTIFICA</vt:lpstr>
      <vt:lpstr>LA COOPERAZIONE INTERNAZIONALE</vt:lpstr>
      <vt:lpstr>ECOLABEL – un fiore per l’ambiente</vt:lpstr>
    </vt:vector>
  </TitlesOfParts>
  <Manager>gg55@inwind.it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dell'Unione europea</dc:title>
  <dc:creator>Giuseppe Gervasoni</dc:creator>
  <dc:description>novembre 08</dc:description>
  <cp:lastModifiedBy>PHYL</cp:lastModifiedBy>
  <cp:revision>145</cp:revision>
  <dcterms:created xsi:type="dcterms:W3CDTF">2003-09-20T19:50:05Z</dcterms:created>
  <dcterms:modified xsi:type="dcterms:W3CDTF">2015-02-08T17:56:32Z</dcterms:modified>
</cp:coreProperties>
</file>